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1" r:id="rId5"/>
    <p:sldId id="263" r:id="rId6"/>
    <p:sldId id="258" r:id="rId7"/>
    <p:sldId id="260"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66FF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38CF2-9ADB-4E7B-B9EF-D836B301D65A}" type="datetimeFigureOut">
              <a:rPr lang="en-US" smtClean="0"/>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3345A-96E0-4574-9E05-5717A92999A4}" type="slidenum">
              <a:rPr lang="en-US" smtClean="0"/>
              <a:t>‹#›</a:t>
            </a:fld>
            <a:endParaRPr lang="en-US"/>
          </a:p>
        </p:txBody>
      </p:sp>
    </p:spTree>
    <p:extLst>
      <p:ext uri="{BB962C8B-B14F-4D97-AF65-F5344CB8AC3E}">
        <p14:creationId xmlns:p14="http://schemas.microsoft.com/office/powerpoint/2010/main" val="377173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A698E-0FF9-47A5-94DF-E7F22CA9F00D}" type="datetime1">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352963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9E00A-36B0-4F4E-9AB7-7A31712DA443}" type="datetime1">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58309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C969E-54F4-4B3A-93A5-A27F19CB988A}" type="datetime1">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392756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087D2-52E5-4637-A3CB-7CA605E44A95}" type="datetime1">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3490667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15D4F-29E2-4A07-B4F2-1F5C9548D587}" type="datetime1">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336355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D00D23-03B0-4B7A-A38C-41FF2B880D52}" type="datetime1">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176147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4536C-4A94-4025-80AB-4EC8463E455E}" type="datetime1">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286674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312F5-C167-4038-A813-1CC2C01D708B}" type="datetime1">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204124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8A89E-3CB1-410E-AFD5-77FC27F452BD}" type="datetime1">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298369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2410A-F191-480D-9A38-DEE733A0B2D4}" type="datetime1">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404122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1109C-11BE-4566-831A-D7F3724C7815}" type="datetime1">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5356F-3B97-4805-9B88-951B0D2F3E55}" type="slidenum">
              <a:rPr lang="en-US" smtClean="0"/>
              <a:t>‹#›</a:t>
            </a:fld>
            <a:endParaRPr lang="en-US"/>
          </a:p>
        </p:txBody>
      </p:sp>
    </p:spTree>
    <p:extLst>
      <p:ext uri="{BB962C8B-B14F-4D97-AF65-F5344CB8AC3E}">
        <p14:creationId xmlns:p14="http://schemas.microsoft.com/office/powerpoint/2010/main" val="377844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00AF7-FE85-4DF4-9A86-FF22B36FEABA}" type="datetime1">
              <a:rPr lang="en-US" smtClean="0"/>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5356F-3B97-4805-9B88-951B0D2F3E55}" type="slidenum">
              <a:rPr lang="en-US" smtClean="0"/>
              <a:t>‹#›</a:t>
            </a:fld>
            <a:endParaRPr lang="en-US"/>
          </a:p>
        </p:txBody>
      </p:sp>
    </p:spTree>
    <p:extLst>
      <p:ext uri="{BB962C8B-B14F-4D97-AF65-F5344CB8AC3E}">
        <p14:creationId xmlns:p14="http://schemas.microsoft.com/office/powerpoint/2010/main" val="2717922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23826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pic>
        <p:nvPicPr>
          <p:cNvPr id="5" name="Picture 4"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7291" y="224644"/>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04773"/>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837680" y="1164557"/>
            <a:ext cx="5513048"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دكتوراه الجغرافيا الطبيعيه</a:t>
            </a:r>
            <a:endParaRPr lang="en-US"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8" name="Rectangle 7"/>
          <p:cNvSpPr/>
          <p:nvPr/>
        </p:nvSpPr>
        <p:spPr>
          <a:xfrm>
            <a:off x="1736138" y="2967335"/>
            <a:ext cx="5671744"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5. </a:t>
            </a: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موضوع خاص فى الجغرافيه الطبيعيه </a:t>
            </a:r>
          </a:p>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بلغه أوربيه أ و ب</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Slide Number Placeholder 8"/>
          <p:cNvSpPr>
            <a:spLocks noGrp="1"/>
          </p:cNvSpPr>
          <p:nvPr>
            <p:ph type="sldNum" sz="quarter" idx="12"/>
          </p:nvPr>
        </p:nvSpPr>
        <p:spPr/>
        <p:txBody>
          <a:bodyPr/>
          <a:lstStyle/>
          <a:p>
            <a:fld id="{FE25356F-3B97-4805-9B88-951B0D2F3E55}" type="slidenum">
              <a:rPr lang="en-US" smtClean="0"/>
              <a:t>1</a:t>
            </a:fld>
            <a:endParaRPr lang="en-US"/>
          </a:p>
        </p:txBody>
      </p:sp>
    </p:spTree>
    <p:extLst>
      <p:ext uri="{BB962C8B-B14F-4D97-AF65-F5344CB8AC3E}">
        <p14:creationId xmlns:p14="http://schemas.microsoft.com/office/powerpoint/2010/main" val="346054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10</a:t>
            </a:fld>
            <a:endParaRPr lang="en-US"/>
          </a:p>
        </p:txBody>
      </p:sp>
      <p:sp>
        <p:nvSpPr>
          <p:cNvPr id="3" name="Rectangle 2"/>
          <p:cNvSpPr/>
          <p:nvPr/>
        </p:nvSpPr>
        <p:spPr>
          <a:xfrm>
            <a:off x="2513072" y="395952"/>
            <a:ext cx="4117858" cy="584775"/>
          </a:xfrm>
          <a:prstGeom prst="rect">
            <a:avLst/>
          </a:prstGeom>
          <a:noFill/>
        </p:spPr>
        <p:txBody>
          <a:bodyPr wrap="none" lIns="91440" tIns="45720" rIns="91440" bIns="45720">
            <a:spAutoFit/>
          </a:bodyPr>
          <a:lstStyle/>
          <a:p>
            <a:pPr algn="ctr"/>
            <a:r>
              <a:rPr lang="en-US" sz="3200" b="1" dirty="0" smtClean="0">
                <a:ln w="10541" cmpd="sng">
                  <a:solidFill>
                    <a:schemeClr val="accent1">
                      <a:shade val="88000"/>
                      <a:satMod val="110000"/>
                    </a:schemeClr>
                  </a:solidFill>
                  <a:prstDash val="solid"/>
                </a:ln>
                <a:solidFill>
                  <a:srgbClr val="FF0000"/>
                </a:solidFill>
              </a:rPr>
              <a:t>3. GIS Data  Integration</a:t>
            </a:r>
            <a:endParaRPr lang="en-US" sz="3200" b="1" dirty="0">
              <a:ln w="10541" cmpd="sng">
                <a:solidFill>
                  <a:schemeClr val="accent1">
                    <a:shade val="88000"/>
                    <a:satMod val="110000"/>
                  </a:schemeClr>
                </a:solidFill>
                <a:prstDash val="solid"/>
              </a:ln>
              <a:solidFill>
                <a:srgbClr val="FF0000"/>
              </a:solidFill>
            </a:endParaRPr>
          </a:p>
        </p:txBody>
      </p:sp>
      <p:sp>
        <p:nvSpPr>
          <p:cNvPr id="4" name="Rectangle 3"/>
          <p:cNvSpPr/>
          <p:nvPr/>
        </p:nvSpPr>
        <p:spPr>
          <a:xfrm>
            <a:off x="428917" y="958270"/>
            <a:ext cx="2060179"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solidFill>
                  <a:schemeClr val="accent5">
                    <a:lumMod val="75000"/>
                  </a:schemeClr>
                </a:solidFill>
                <a:effectLst/>
              </a:rPr>
              <a:t>Main Ideas</a:t>
            </a:r>
            <a:endParaRPr lang="en-US" sz="3200" b="1" cap="none" spc="0" dirty="0">
              <a:ln w="10541" cmpd="sng">
                <a:solidFill>
                  <a:schemeClr val="accent1">
                    <a:shade val="88000"/>
                    <a:satMod val="110000"/>
                  </a:schemeClr>
                </a:solidFill>
                <a:prstDash val="solid"/>
              </a:ln>
              <a:solidFill>
                <a:schemeClr val="accent5">
                  <a:lumMod val="75000"/>
                </a:schemeClr>
              </a:solidFill>
              <a:effectLst/>
            </a:endParaRPr>
          </a:p>
        </p:txBody>
      </p:sp>
      <p:sp>
        <p:nvSpPr>
          <p:cNvPr id="5" name="Rectangle 4"/>
          <p:cNvSpPr/>
          <p:nvPr/>
        </p:nvSpPr>
        <p:spPr>
          <a:xfrm>
            <a:off x="72853" y="1569599"/>
            <a:ext cx="8819627" cy="5078313"/>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marL="342900" indent="-342900" algn="just">
              <a:lnSpc>
                <a:spcPct val="150000"/>
              </a:lnSpc>
              <a:buFont typeface="Courier New" pitchFamily="49" charset="0"/>
              <a:buChar char="o"/>
            </a:pP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 using Arc GIS in measured logged areas during years 1984 to 2008.</a:t>
            </a:r>
          </a:p>
          <a:p>
            <a:pPr marL="342900" indent="-342900" algn="just">
              <a:lnSpc>
                <a:spcPct val="150000"/>
              </a:lnSpc>
              <a:buFont typeface="Courier New" pitchFamily="49" charset="0"/>
              <a:buChar char="o"/>
            </a:pPr>
            <a:r>
              <a:rPr lang="en-US" sz="2400" b="1" dirty="0" smtClean="0">
                <a:ln w="1905"/>
                <a:solidFill>
                  <a:srgbClr val="002060"/>
                </a:solidFill>
                <a:effectLst>
                  <a:innerShdw blurRad="69850" dist="43180" dir="5400000">
                    <a:srgbClr val="000000">
                      <a:alpha val="65000"/>
                    </a:srgbClr>
                  </a:innerShdw>
                </a:effectLst>
              </a:rPr>
              <a:t>The logged areas increases from 9.1 km2 in year 1984 to 18.8 km2 in year 2000and 25.3 km2 in year 2008 with a rate 0.7 km2 / year.</a:t>
            </a:r>
          </a:p>
          <a:p>
            <a:pPr marL="342900" indent="-342900" algn="just">
              <a:lnSpc>
                <a:spcPct val="150000"/>
              </a:lnSpc>
              <a:buFont typeface="Courier New" pitchFamily="49" charset="0"/>
              <a:buChar char="o"/>
            </a:pPr>
            <a:r>
              <a:rPr lang="en-US" sz="2400" b="1" cap="none" spc="0" dirty="0" smtClean="0">
                <a:ln w="1905"/>
                <a:solidFill>
                  <a:srgbClr val="FF0000"/>
                </a:solidFill>
                <a:effectLst>
                  <a:innerShdw blurRad="69850" dist="43180" dir="5400000">
                    <a:srgbClr val="000000">
                      <a:alpha val="65000"/>
                    </a:srgbClr>
                  </a:innerShdw>
                </a:effectLst>
              </a:rPr>
              <a:t>Vegetation cover increase from 453 km2 in year 1984 to 719km2 in year 2008.</a:t>
            </a:r>
          </a:p>
          <a:p>
            <a:pPr marL="342900" indent="-342900" algn="just">
              <a:lnSpc>
                <a:spcPct val="150000"/>
              </a:lnSpc>
              <a:buFont typeface="Courier New" pitchFamily="49" charset="0"/>
              <a:buChar char="o"/>
            </a:pPr>
            <a:r>
              <a:rPr lang="en-US" sz="2400" b="1" dirty="0" smtClean="0">
                <a:ln w="1905"/>
                <a:solidFill>
                  <a:srgbClr val="6600FF"/>
                </a:solidFill>
                <a:effectLst>
                  <a:innerShdw blurRad="69850" dist="43180" dir="5400000">
                    <a:srgbClr val="000000">
                      <a:alpha val="65000"/>
                    </a:srgbClr>
                  </a:innerShdw>
                </a:effectLst>
              </a:rPr>
              <a:t>This means that there is positive correlation between agricultural activities and waterlogged areas.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65905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11</a:t>
            </a:fld>
            <a:endParaRPr lang="en-US"/>
          </a:p>
        </p:txBody>
      </p:sp>
      <p:sp>
        <p:nvSpPr>
          <p:cNvPr id="4" name="Rectangle 3"/>
          <p:cNvSpPr/>
          <p:nvPr/>
        </p:nvSpPr>
        <p:spPr>
          <a:xfrm>
            <a:off x="3203848" y="466105"/>
            <a:ext cx="2336922"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Assignments</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395536" y="1556792"/>
            <a:ext cx="8334452" cy="3785652"/>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marL="514350" indent="-514350">
              <a:lnSpc>
                <a:spcPct val="150000"/>
              </a:lnSpc>
              <a:buFont typeface="+mj-lt"/>
              <a:buAutoNum type="arabicPeriod"/>
            </a:pPr>
            <a:r>
              <a:rPr lang="en-US" sz="32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Translate </a:t>
            </a:r>
            <a:r>
              <a:rPr lang="en-US" sz="32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the main idea </a:t>
            </a:r>
            <a:r>
              <a:rPr lang="en-US" sz="32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into </a:t>
            </a:r>
            <a:r>
              <a:rPr lang="en-US" sz="32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Arabic.</a:t>
            </a:r>
            <a:endParaRPr lang="ar-EG" sz="32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514350" indent="-514350">
              <a:lnSpc>
                <a:spcPct val="150000"/>
              </a:lnSpc>
              <a:buFont typeface="+mj-lt"/>
              <a:buAutoNum type="arabicPeriod"/>
            </a:pPr>
            <a:r>
              <a:rPr lang="en-US" sz="32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Explain the importance of integrating remote sensing data with geographic information systems in studying the problem of </a:t>
            </a:r>
            <a:r>
              <a:rPr lang="en-US"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waterlogging</a:t>
            </a:r>
            <a:r>
              <a:rPr lang="en-US" sz="32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32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6726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12</a:t>
            </a:fld>
            <a:endParaRPr lang="en-US"/>
          </a:p>
        </p:txBody>
      </p:sp>
      <p:sp>
        <p:nvSpPr>
          <p:cNvPr id="3" name="Rectangle 2"/>
          <p:cNvSpPr/>
          <p:nvPr/>
        </p:nvSpPr>
        <p:spPr>
          <a:xfrm>
            <a:off x="2988586" y="2967335"/>
            <a:ext cx="316682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6045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2</a:t>
            </a:fld>
            <a:endParaRPr lang="en-US"/>
          </a:p>
        </p:txBody>
      </p:sp>
      <p:sp>
        <p:nvSpPr>
          <p:cNvPr id="3" name="Rectangle 2"/>
          <p:cNvSpPr/>
          <p:nvPr/>
        </p:nvSpPr>
        <p:spPr>
          <a:xfrm>
            <a:off x="2503756" y="427469"/>
            <a:ext cx="4117858"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GIS Data  Integration</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561737" y="1129709"/>
            <a:ext cx="1737976"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effectLst>
                  <a:outerShdw blurRad="80000" dist="40000" dir="5040000" algn="tl">
                    <a:srgbClr val="000000">
                      <a:alpha val="30000"/>
                    </a:srgbClr>
                  </a:outerShdw>
                </a:effectLst>
              </a:rPr>
              <a:t>Concepts</a:t>
            </a:r>
            <a:endParaRPr lang="en-US" sz="3200" b="1" cap="none" spc="0" dirty="0">
              <a:ln w="11430"/>
              <a:effectLst>
                <a:outerShdw blurRad="80000" dist="40000" dir="5040000" algn="tl">
                  <a:srgbClr val="000000">
                    <a:alpha val="30000"/>
                  </a:srgbClr>
                </a:outerShdw>
              </a:effectLst>
            </a:endParaRPr>
          </a:p>
        </p:txBody>
      </p:sp>
      <p:sp>
        <p:nvSpPr>
          <p:cNvPr id="5" name="Rectangle 4"/>
          <p:cNvSpPr/>
          <p:nvPr/>
        </p:nvSpPr>
        <p:spPr>
          <a:xfrm>
            <a:off x="827585" y="1844824"/>
            <a:ext cx="7128792" cy="3970318"/>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just">
              <a:lnSpc>
                <a:spcPct val="150000"/>
              </a:lnSpc>
            </a:pPr>
            <a:r>
              <a:rPr lang="en-US" sz="2800" b="1" cap="none" spc="0" dirty="0" smtClean="0">
                <a:ln w="10541" cmpd="sng">
                  <a:solidFill>
                    <a:schemeClr val="accent1">
                      <a:shade val="88000"/>
                      <a:satMod val="110000"/>
                    </a:schemeClr>
                  </a:solidFill>
                  <a:prstDash val="solid"/>
                </a:ln>
                <a:solidFill>
                  <a:srgbClr val="FF0000"/>
                </a:solidFill>
                <a:effectLst/>
              </a:rPr>
              <a:t>GIS data  </a:t>
            </a:r>
            <a:r>
              <a:rPr lang="ar-EG" sz="2800" b="1" cap="none" spc="0" dirty="0" smtClean="0">
                <a:ln w="10541" cmpd="sng">
                  <a:solidFill>
                    <a:schemeClr val="accent1">
                      <a:shade val="88000"/>
                      <a:satMod val="110000"/>
                    </a:schemeClr>
                  </a:solidFill>
                  <a:prstDash val="solid"/>
                </a:ln>
                <a:solidFill>
                  <a:srgbClr val="FF0000"/>
                </a:solidFill>
                <a:effectLst/>
              </a:rPr>
              <a:t>بيانات نظم المعلومات الجغرافيه      </a:t>
            </a:r>
            <a:endParaRPr lang="en-US" sz="2800" b="1" cap="none" spc="0" dirty="0" smtClean="0">
              <a:ln w="10541" cmpd="sng">
                <a:solidFill>
                  <a:schemeClr val="accent1">
                    <a:shade val="88000"/>
                    <a:satMod val="110000"/>
                  </a:schemeClr>
                </a:solidFill>
                <a:prstDash val="solid"/>
              </a:ln>
              <a:solidFill>
                <a:srgbClr val="FF0000"/>
              </a:solidFill>
              <a:effectLst/>
            </a:endParaRPr>
          </a:p>
          <a:p>
            <a:pPr algn="just">
              <a:lnSpc>
                <a:spcPct val="15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Integration</a:t>
            </a:r>
            <a:r>
              <a:rPr lang="ar-EG"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دمج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just">
              <a:lnSpc>
                <a:spcPct val="150000"/>
              </a:lnSpc>
            </a:pPr>
            <a:r>
              <a:rPr lang="en-US" sz="2800" b="1" dirty="0">
                <a:ln w="11430"/>
                <a:solidFill>
                  <a:srgbClr val="FFC000"/>
                </a:solidFill>
                <a:effectLst>
                  <a:outerShdw blurRad="80000" dist="40000" dir="5040000" algn="tl">
                    <a:srgbClr val="000000">
                      <a:alpha val="30000"/>
                    </a:srgbClr>
                  </a:outerShdw>
                </a:effectLst>
              </a:rPr>
              <a:t>ancillary </a:t>
            </a:r>
            <a:r>
              <a:rPr lang="en-US" sz="2800" b="1" dirty="0" smtClean="0">
                <a:ln w="11430"/>
                <a:solidFill>
                  <a:srgbClr val="FFC000"/>
                </a:solidFill>
                <a:effectLst>
                  <a:outerShdw blurRad="80000" dist="40000" dir="5040000" algn="tl">
                    <a:srgbClr val="000000">
                      <a:alpha val="30000"/>
                    </a:srgbClr>
                  </a:outerShdw>
                </a:effectLst>
              </a:rPr>
              <a:t>data</a:t>
            </a:r>
            <a:r>
              <a:rPr lang="ar-EG" sz="2800" b="1" dirty="0" smtClean="0">
                <a:ln w="11430"/>
                <a:solidFill>
                  <a:srgbClr val="FFC000"/>
                </a:solidFill>
                <a:effectLst>
                  <a:outerShdw blurRad="80000" dist="40000" dir="5040000" algn="tl">
                    <a:srgbClr val="000000">
                      <a:alpha val="30000"/>
                    </a:srgbClr>
                  </a:outerShdw>
                </a:effectLst>
              </a:rPr>
              <a:t>البيانات المساعده             </a:t>
            </a:r>
            <a:endParaRPr lang="en-US" sz="2800" b="1" dirty="0" smtClean="0">
              <a:ln w="11430"/>
              <a:solidFill>
                <a:srgbClr val="FFC000"/>
              </a:solidFill>
              <a:effectLst>
                <a:outerShdw blurRad="80000" dist="40000" dir="5040000" algn="tl">
                  <a:srgbClr val="000000">
                    <a:alpha val="30000"/>
                  </a:srgbClr>
                </a:outerShdw>
              </a:effectLst>
            </a:endParaRPr>
          </a:p>
          <a:p>
            <a:pPr algn="just">
              <a:lnSpc>
                <a:spcPct val="150000"/>
              </a:lnSpc>
            </a:pPr>
            <a:r>
              <a:rPr lang="en-US" sz="2800" b="1" dirty="0">
                <a:ln w="11430"/>
                <a:solidFill>
                  <a:schemeClr val="tx1"/>
                </a:solidFill>
                <a:effectLst>
                  <a:outerShdw blurRad="80000" dist="40000" dir="5040000" algn="tl">
                    <a:srgbClr val="000000">
                      <a:alpha val="30000"/>
                    </a:srgbClr>
                  </a:outerShdw>
                </a:effectLst>
              </a:rPr>
              <a:t>highest levels of </a:t>
            </a:r>
            <a:r>
              <a:rPr lang="en-US" sz="2800" b="1" dirty="0" smtClean="0">
                <a:ln w="11430"/>
                <a:solidFill>
                  <a:schemeClr val="tx1"/>
                </a:solidFill>
                <a:effectLst>
                  <a:outerShdw blurRad="80000" dist="40000" dir="5040000" algn="tl">
                    <a:srgbClr val="000000">
                      <a:alpha val="30000"/>
                    </a:srgbClr>
                  </a:outerShdw>
                </a:effectLst>
              </a:rPr>
              <a:t>accuracy</a:t>
            </a:r>
            <a:r>
              <a:rPr lang="ar-EG" sz="2800" b="1" dirty="0" smtClean="0">
                <a:ln w="11430"/>
                <a:solidFill>
                  <a:schemeClr val="tx1"/>
                </a:solidFill>
                <a:effectLst>
                  <a:outerShdw blurRad="80000" dist="40000" dir="5040000" algn="tl">
                    <a:srgbClr val="000000">
                      <a:alpha val="30000"/>
                    </a:srgbClr>
                  </a:outerShdw>
                </a:effectLst>
              </a:rPr>
              <a:t> أعلى مستوى للدقه     </a:t>
            </a:r>
            <a:endParaRPr lang="en-US" sz="2800" b="1" dirty="0" smtClean="0">
              <a:ln w="11430"/>
              <a:solidFill>
                <a:schemeClr val="tx1"/>
              </a:solidFill>
              <a:effectLst>
                <a:outerShdw blurRad="80000" dist="40000" dir="5040000" algn="tl">
                  <a:srgbClr val="000000">
                    <a:alpha val="30000"/>
                  </a:srgbClr>
                </a:outerShdw>
              </a:effectLst>
            </a:endParaRPr>
          </a:p>
          <a:p>
            <a:pPr algn="just">
              <a:lnSpc>
                <a:spcPct val="150000"/>
              </a:lnSpc>
            </a:pPr>
            <a:r>
              <a:rPr lang="en-US" sz="2800" b="1" dirty="0">
                <a:ln w="11430"/>
                <a:solidFill>
                  <a:srgbClr val="FF0000"/>
                </a:solidFill>
                <a:effectLst>
                  <a:outerShdw blurRad="80000" dist="40000" dir="5040000" algn="tl">
                    <a:srgbClr val="000000">
                      <a:alpha val="30000"/>
                    </a:srgbClr>
                  </a:outerShdw>
                </a:effectLst>
              </a:rPr>
              <a:t>drainage </a:t>
            </a:r>
            <a:r>
              <a:rPr lang="en-US" sz="2800" b="1" dirty="0" smtClean="0">
                <a:ln w="11430"/>
                <a:solidFill>
                  <a:srgbClr val="FF0000"/>
                </a:solidFill>
                <a:effectLst>
                  <a:outerShdw blurRad="80000" dist="40000" dir="5040000" algn="tl">
                    <a:srgbClr val="000000">
                      <a:alpha val="30000"/>
                    </a:srgbClr>
                  </a:outerShdw>
                </a:effectLst>
              </a:rPr>
              <a:t>problem</a:t>
            </a:r>
            <a:r>
              <a:rPr lang="ar-EG" sz="2800" b="1" dirty="0" smtClean="0">
                <a:ln w="11430"/>
                <a:solidFill>
                  <a:srgbClr val="FF0000"/>
                </a:solidFill>
                <a:effectLst>
                  <a:outerShdw blurRad="80000" dist="40000" dir="5040000" algn="tl">
                    <a:srgbClr val="000000">
                      <a:alpha val="30000"/>
                    </a:srgbClr>
                  </a:outerShdw>
                </a:effectLst>
              </a:rPr>
              <a:t> مشاكل الصرف          </a:t>
            </a:r>
            <a:endParaRPr lang="en-US" sz="2800" b="1" dirty="0" smtClean="0">
              <a:ln w="11430"/>
              <a:solidFill>
                <a:srgbClr val="FF0000"/>
              </a:solidFill>
              <a:effectLst>
                <a:outerShdw blurRad="80000" dist="40000" dir="5040000" algn="tl">
                  <a:srgbClr val="000000">
                    <a:alpha val="30000"/>
                  </a:srgbClr>
                </a:outerShdw>
              </a:effectLst>
            </a:endParaRPr>
          </a:p>
          <a:p>
            <a:pPr algn="just">
              <a:lnSpc>
                <a:spcPct val="150000"/>
              </a:lnSpc>
            </a:pPr>
            <a:r>
              <a:rPr lang="en-US" sz="2800" b="1" dirty="0">
                <a:ln w="11430"/>
                <a:solidFill>
                  <a:srgbClr val="00B0F0"/>
                </a:solidFill>
                <a:effectLst>
                  <a:outerShdw blurRad="80000" dist="40000" dir="5040000" algn="tl">
                    <a:srgbClr val="000000">
                      <a:alpha val="30000"/>
                    </a:srgbClr>
                  </a:outerShdw>
                </a:effectLst>
              </a:rPr>
              <a:t>drainage </a:t>
            </a:r>
            <a:r>
              <a:rPr lang="en-US" sz="2800" b="1" dirty="0" smtClean="0">
                <a:ln w="11430"/>
                <a:solidFill>
                  <a:srgbClr val="00B0F0"/>
                </a:solidFill>
                <a:effectLst>
                  <a:outerShdw blurRad="80000" dist="40000" dir="5040000" algn="tl">
                    <a:srgbClr val="000000">
                      <a:alpha val="30000"/>
                    </a:srgbClr>
                  </a:outerShdw>
                </a:effectLst>
              </a:rPr>
              <a:t>network</a:t>
            </a:r>
            <a:r>
              <a:rPr lang="ar-EG" sz="2800" b="1" dirty="0" smtClean="0">
                <a:ln w="11430"/>
                <a:solidFill>
                  <a:srgbClr val="00B0F0"/>
                </a:solidFill>
                <a:effectLst>
                  <a:outerShdw blurRad="80000" dist="40000" dir="5040000" algn="tl">
                    <a:srgbClr val="000000">
                      <a:alpha val="30000"/>
                    </a:srgbClr>
                  </a:outerShdw>
                </a:effectLst>
              </a:rPr>
              <a:t>شبكة الصرف </a:t>
            </a:r>
            <a:r>
              <a:rPr lang="ar-EG" sz="2800" b="1" dirty="0" smtClean="0">
                <a:ln w="11430"/>
                <a:solidFill>
                  <a:srgbClr val="990000"/>
                </a:solidFill>
                <a:effectLst>
                  <a:outerShdw blurRad="80000" dist="40000" dir="5040000" algn="tl">
                    <a:srgbClr val="000000">
                      <a:alpha val="30000"/>
                    </a:srgbClr>
                  </a:outerShdw>
                </a:effectLst>
              </a:rPr>
              <a:t>        </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19682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3</a:t>
            </a:fld>
            <a:endParaRPr lang="en-US"/>
          </a:p>
        </p:txBody>
      </p:sp>
      <p:sp>
        <p:nvSpPr>
          <p:cNvPr id="3" name="Rectangle 2"/>
          <p:cNvSpPr/>
          <p:nvPr/>
        </p:nvSpPr>
        <p:spPr>
          <a:xfrm>
            <a:off x="2489097" y="688340"/>
            <a:ext cx="4117858"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GIS Data  Integration</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539552" y="1312548"/>
            <a:ext cx="1737976"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solidFill>
                  <a:srgbClr val="00B0F0"/>
                </a:solidFill>
                <a:effectLst>
                  <a:outerShdw blurRad="80000" dist="40000" dir="5040000" algn="tl">
                    <a:srgbClr val="000000">
                      <a:alpha val="30000"/>
                    </a:srgbClr>
                  </a:outerShdw>
                </a:effectLst>
              </a:rPr>
              <a:t>Concepts</a:t>
            </a:r>
            <a:endParaRPr lang="en-US" sz="3200" b="1" cap="none" spc="0" dirty="0">
              <a:ln w="11430"/>
              <a:solidFill>
                <a:srgbClr val="00B0F0"/>
              </a:solidFill>
              <a:effectLst>
                <a:outerShdw blurRad="80000" dist="40000" dir="5040000" algn="tl">
                  <a:srgbClr val="000000">
                    <a:alpha val="30000"/>
                  </a:srgbClr>
                </a:outerShdw>
              </a:effectLst>
            </a:endParaRPr>
          </a:p>
        </p:txBody>
      </p:sp>
      <p:sp>
        <p:nvSpPr>
          <p:cNvPr id="5" name="Rectangle 4"/>
          <p:cNvSpPr/>
          <p:nvPr/>
        </p:nvSpPr>
        <p:spPr>
          <a:xfrm>
            <a:off x="539552" y="1988840"/>
            <a:ext cx="8208912"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nSpc>
                <a:spcPct val="150000"/>
              </a:lnSpc>
            </a:pPr>
            <a:r>
              <a:rPr lang="en-US" sz="2400" b="1" dirty="0" smtClean="0">
                <a:ln w="11430"/>
                <a:solidFill>
                  <a:srgbClr val="00B0F0"/>
                </a:solidFill>
                <a:effectLst>
                  <a:outerShdw blurRad="80000" dist="40000" dir="5040000" algn="tl">
                    <a:srgbClr val="000000">
                      <a:alpha val="30000"/>
                    </a:srgbClr>
                  </a:outerShdw>
                </a:effectLst>
              </a:rPr>
              <a:t>Basin</a:t>
            </a:r>
            <a:r>
              <a:rPr lang="ar-EG" sz="2400" b="1" dirty="0" smtClean="0">
                <a:ln w="11430"/>
                <a:solidFill>
                  <a:srgbClr val="00B0F0"/>
                </a:solidFill>
                <a:effectLst>
                  <a:outerShdw blurRad="80000" dist="40000" dir="5040000" algn="tl">
                    <a:srgbClr val="000000">
                      <a:alpha val="30000"/>
                    </a:srgbClr>
                  </a:outerShdw>
                </a:effectLst>
              </a:rPr>
              <a:t>حوض          </a:t>
            </a:r>
            <a:endParaRPr lang="en-US" sz="2400" b="1" dirty="0" smtClean="0">
              <a:ln w="11430"/>
              <a:solidFill>
                <a:srgbClr val="00B0F0"/>
              </a:solidFill>
              <a:effectLst>
                <a:outerShdw blurRad="80000" dist="40000" dir="5040000" algn="tl">
                  <a:srgbClr val="000000">
                    <a:alpha val="30000"/>
                  </a:srgbClr>
                </a:outerShdw>
              </a:effectLst>
            </a:endParaRPr>
          </a:p>
          <a:p>
            <a:pPr>
              <a:lnSpc>
                <a:spcPct val="150000"/>
              </a:lnSpc>
            </a:pPr>
            <a:r>
              <a:rPr lang="en-US" sz="2400" b="1" dirty="0">
                <a:ln w="11430"/>
                <a:solidFill>
                  <a:srgbClr val="002060"/>
                </a:solidFill>
                <a:effectLst>
                  <a:outerShdw blurRad="80000" dist="40000" dir="5040000" algn="tl">
                    <a:srgbClr val="000000">
                      <a:alpha val="30000"/>
                    </a:srgbClr>
                  </a:outerShdw>
                </a:effectLst>
              </a:rPr>
              <a:t>high </a:t>
            </a:r>
            <a:r>
              <a:rPr lang="en-US" sz="2400" b="1" dirty="0" smtClean="0">
                <a:ln w="11430"/>
                <a:solidFill>
                  <a:srgbClr val="002060"/>
                </a:solidFill>
                <a:effectLst>
                  <a:outerShdw blurRad="80000" dist="40000" dir="5040000" algn="tl">
                    <a:srgbClr val="000000">
                      <a:alpha val="30000"/>
                    </a:srgbClr>
                  </a:outerShdw>
                </a:effectLst>
              </a:rPr>
              <a:t>morphology</a:t>
            </a:r>
            <a:r>
              <a:rPr lang="ar-EG" sz="2400" b="1" dirty="0" smtClean="0">
                <a:ln w="11430"/>
                <a:solidFill>
                  <a:srgbClr val="002060"/>
                </a:solidFill>
                <a:effectLst>
                  <a:outerShdw blurRad="80000" dist="40000" dir="5040000" algn="tl">
                    <a:srgbClr val="000000">
                      <a:alpha val="30000"/>
                    </a:srgbClr>
                  </a:outerShdw>
                </a:effectLst>
              </a:rPr>
              <a:t> مناطق مرتفعه    </a:t>
            </a:r>
            <a:endParaRPr lang="en-US" sz="2400" b="1" dirty="0" smtClean="0">
              <a:ln w="11430"/>
              <a:solidFill>
                <a:srgbClr val="002060"/>
              </a:solidFill>
              <a:effectLst>
                <a:outerShdw blurRad="80000" dist="40000" dir="5040000" algn="tl">
                  <a:srgbClr val="000000">
                    <a:alpha val="30000"/>
                  </a:srgbClr>
                </a:outerShdw>
              </a:effectLst>
            </a:endParaRPr>
          </a:p>
          <a:p>
            <a:pPr>
              <a:lnSpc>
                <a:spcPct val="150000"/>
              </a:lnSpc>
            </a:pPr>
            <a:r>
              <a:rPr lang="en-US" sz="2400" b="1" dirty="0" smtClean="0">
                <a:ln w="11430"/>
                <a:solidFill>
                  <a:srgbClr val="990000"/>
                </a:solidFill>
                <a:effectLst>
                  <a:outerShdw blurRad="80000" dist="40000" dir="5040000" algn="tl">
                    <a:srgbClr val="000000">
                      <a:alpha val="30000"/>
                    </a:srgbClr>
                  </a:outerShdw>
                </a:effectLst>
              </a:rPr>
              <a:t> </a:t>
            </a:r>
            <a:r>
              <a:rPr lang="en-US" sz="2400" b="1" dirty="0">
                <a:ln w="11430"/>
                <a:solidFill>
                  <a:srgbClr val="990000"/>
                </a:solidFill>
                <a:effectLst>
                  <a:outerShdw blurRad="80000" dist="40000" dir="5040000" algn="tl">
                    <a:srgbClr val="000000">
                      <a:alpha val="30000"/>
                    </a:srgbClr>
                  </a:outerShdw>
                </a:effectLst>
              </a:rPr>
              <a:t>plant </a:t>
            </a:r>
            <a:r>
              <a:rPr lang="en-US" sz="2400" b="1" dirty="0" smtClean="0">
                <a:ln w="11430"/>
                <a:solidFill>
                  <a:srgbClr val="990000"/>
                </a:solidFill>
                <a:effectLst>
                  <a:outerShdw blurRad="80000" dist="40000" dir="5040000" algn="tl">
                    <a:srgbClr val="000000">
                      <a:alpha val="30000"/>
                    </a:srgbClr>
                  </a:outerShdw>
                </a:effectLst>
              </a:rPr>
              <a:t>stress</a:t>
            </a:r>
            <a:r>
              <a:rPr lang="ar-EG" sz="2400" b="1" dirty="0" smtClean="0">
                <a:ln w="11430"/>
                <a:solidFill>
                  <a:srgbClr val="990000"/>
                </a:solidFill>
                <a:effectLst>
                  <a:outerShdw blurRad="80000" dist="40000" dir="5040000" algn="tl">
                    <a:srgbClr val="000000">
                      <a:alpha val="30000"/>
                    </a:srgbClr>
                  </a:outerShdw>
                </a:effectLst>
              </a:rPr>
              <a:t> إجهاد النبات          </a:t>
            </a:r>
            <a:endParaRPr lang="en-US" sz="2400" b="1" dirty="0" smtClean="0">
              <a:ln w="11430"/>
              <a:solidFill>
                <a:srgbClr val="990000"/>
              </a:solidFill>
              <a:effectLst>
                <a:outerShdw blurRad="80000" dist="40000" dir="5040000" algn="tl">
                  <a:srgbClr val="000000">
                    <a:alpha val="30000"/>
                  </a:srgbClr>
                </a:outerShdw>
              </a:effectLst>
            </a:endParaRPr>
          </a:p>
          <a:p>
            <a:pPr>
              <a:lnSpc>
                <a:spcPct val="150000"/>
              </a:lnSpc>
            </a:pPr>
            <a:r>
              <a:rPr lang="en-US" sz="2400" b="1" dirty="0" smtClean="0">
                <a:ln w="11430"/>
                <a:solidFill>
                  <a:srgbClr val="00B0F0"/>
                </a:solidFill>
                <a:effectLst>
                  <a:outerShdw blurRad="80000" dist="40000" dir="5040000" algn="tl">
                    <a:srgbClr val="000000">
                      <a:alpha val="30000"/>
                    </a:srgbClr>
                  </a:outerShdw>
                </a:effectLst>
              </a:rPr>
              <a:t>drainage </a:t>
            </a:r>
            <a:r>
              <a:rPr lang="en-US" sz="2400" b="1" dirty="0">
                <a:ln w="11430"/>
                <a:solidFill>
                  <a:srgbClr val="00B0F0"/>
                </a:solidFill>
                <a:effectLst>
                  <a:outerShdw blurRad="80000" dist="40000" dir="5040000" algn="tl">
                    <a:srgbClr val="000000">
                      <a:alpha val="30000"/>
                    </a:srgbClr>
                  </a:outerShdw>
                </a:effectLst>
              </a:rPr>
              <a:t>water </a:t>
            </a:r>
            <a:r>
              <a:rPr lang="en-US" sz="2400" b="1" dirty="0" smtClean="0">
                <a:ln w="11430"/>
                <a:solidFill>
                  <a:srgbClr val="00B0F0"/>
                </a:solidFill>
                <a:effectLst>
                  <a:outerShdw blurRad="80000" dist="40000" dir="5040000" algn="tl">
                    <a:srgbClr val="000000">
                      <a:alpha val="30000"/>
                    </a:srgbClr>
                  </a:outerShdw>
                </a:effectLst>
              </a:rPr>
              <a:t>collection</a:t>
            </a:r>
            <a:r>
              <a:rPr lang="ar-EG" sz="2400" b="1" dirty="0" smtClean="0">
                <a:ln w="11430"/>
                <a:solidFill>
                  <a:srgbClr val="00B0F0"/>
                </a:solidFill>
                <a:effectLst>
                  <a:outerShdw blurRad="80000" dist="40000" dir="5040000" algn="tl">
                    <a:srgbClr val="000000">
                      <a:alpha val="30000"/>
                    </a:srgbClr>
                  </a:outerShdw>
                </a:effectLst>
              </a:rPr>
              <a:t>تجميع مياه الصرف     </a:t>
            </a:r>
            <a:endParaRPr lang="en-US" sz="2400" b="1" dirty="0" smtClean="0">
              <a:ln w="11430"/>
              <a:solidFill>
                <a:srgbClr val="00B0F0"/>
              </a:solidFill>
              <a:effectLst>
                <a:outerShdw blurRad="80000" dist="40000" dir="5040000" algn="tl">
                  <a:srgbClr val="000000">
                    <a:alpha val="30000"/>
                  </a:srgbClr>
                </a:outerShdw>
              </a:effectLst>
            </a:endParaRPr>
          </a:p>
          <a:p>
            <a:pPr>
              <a:lnSpc>
                <a:spcPct val="150000"/>
              </a:lnSpc>
            </a:pPr>
            <a:r>
              <a:rPr lang="en-US" sz="2400" b="1" dirty="0" smtClean="0">
                <a:ln w="10541" cmpd="sng">
                  <a:solidFill>
                    <a:srgbClr val="7D7D7D">
                      <a:tint val="100000"/>
                      <a:shade val="100000"/>
                      <a:satMod val="110000"/>
                    </a:srgbClr>
                  </a:solidFill>
                  <a:prstDash val="solid"/>
                </a:ln>
                <a:solidFill>
                  <a:srgbClr val="FF0000"/>
                </a:solidFill>
              </a:rPr>
              <a:t>elevation data</a:t>
            </a:r>
            <a:r>
              <a:rPr lang="ar-EG" sz="2400" b="1" dirty="0" smtClean="0">
                <a:ln w="10541" cmpd="sng">
                  <a:solidFill>
                    <a:srgbClr val="7D7D7D">
                      <a:tint val="100000"/>
                      <a:shade val="100000"/>
                      <a:satMod val="110000"/>
                    </a:srgbClr>
                  </a:solidFill>
                  <a:prstDash val="solid"/>
                </a:ln>
                <a:solidFill>
                  <a:srgbClr val="FF0000"/>
                </a:solidFill>
              </a:rPr>
              <a:t>بيانات الارتفاع </a:t>
            </a:r>
            <a:r>
              <a:rPr lang="ar-EG"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endParaRPr lang="en-US"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nSpc>
                <a:spcPct val="150000"/>
              </a:lnSpc>
            </a:pPr>
            <a:r>
              <a:rPr lang="en-US" sz="2400" b="1" dirty="0">
                <a:ln w="10541" cmpd="sng">
                  <a:solidFill>
                    <a:srgbClr val="7D7D7D">
                      <a:tint val="100000"/>
                      <a:shade val="100000"/>
                      <a:satMod val="110000"/>
                    </a:srgbClr>
                  </a:solidFill>
                  <a:prstDash val="solid"/>
                </a:ln>
                <a:solidFill>
                  <a:schemeClr val="tx1"/>
                </a:solidFill>
              </a:rPr>
              <a:t>digital topographic database </a:t>
            </a:r>
            <a:r>
              <a:rPr lang="ar-EG" sz="2400" b="1" dirty="0" smtClean="0">
                <a:ln w="10541" cmpd="sng">
                  <a:solidFill>
                    <a:srgbClr val="7D7D7D">
                      <a:tint val="100000"/>
                      <a:shade val="100000"/>
                      <a:satMod val="110000"/>
                    </a:srgbClr>
                  </a:solidFill>
                  <a:prstDash val="solid"/>
                </a:ln>
                <a:solidFill>
                  <a:schemeClr val="tx1"/>
                </a:solidFill>
              </a:rPr>
              <a:t>قاعدة بيانات طبوغرافيه رقميه     </a:t>
            </a:r>
            <a:endParaRPr lang="en-US" sz="2400" b="1" dirty="0" smtClean="0">
              <a:ln w="10541" cmpd="sng">
                <a:solidFill>
                  <a:srgbClr val="7D7D7D">
                    <a:tint val="100000"/>
                    <a:shade val="100000"/>
                    <a:satMod val="110000"/>
                  </a:srgbClr>
                </a:solidFill>
                <a:prstDash val="solid"/>
              </a:ln>
              <a:solidFill>
                <a:schemeClr val="tx1"/>
              </a:solidFill>
            </a:endParaRPr>
          </a:p>
          <a:p>
            <a:pPr>
              <a:lnSpc>
                <a:spcPct val="150000"/>
              </a:lnSpc>
            </a:pPr>
            <a:r>
              <a:rPr lang="en-US" sz="2400" b="1" dirty="0" smtClean="0">
                <a:ln w="10541" cmpd="sng">
                  <a:solidFill>
                    <a:srgbClr val="7D7D7D">
                      <a:tint val="100000"/>
                      <a:shade val="100000"/>
                      <a:satMod val="110000"/>
                    </a:srgbClr>
                  </a:solidFill>
                  <a:prstDash val="solid"/>
                </a:ln>
                <a:solidFill>
                  <a:srgbClr val="00B0F0"/>
                </a:solidFill>
              </a:rPr>
              <a:t>Resolution</a:t>
            </a:r>
            <a:r>
              <a:rPr lang="ar-EG" sz="2400" b="1" dirty="0" smtClean="0">
                <a:ln w="10541" cmpd="sng">
                  <a:solidFill>
                    <a:srgbClr val="7D7D7D">
                      <a:tint val="100000"/>
                      <a:shade val="100000"/>
                      <a:satMod val="110000"/>
                    </a:srgbClr>
                  </a:solidFill>
                  <a:prstDash val="solid"/>
                </a:ln>
                <a:solidFill>
                  <a:srgbClr val="00B0F0"/>
                </a:solidFill>
              </a:rPr>
              <a:t>دقه   </a:t>
            </a:r>
            <a:r>
              <a:rPr lang="ar-EG" sz="2400" b="1" dirty="0" smtClean="0">
                <a:ln w="10541" cmpd="sng">
                  <a:solidFill>
                    <a:srgbClr val="7D7D7D">
                      <a:tint val="100000"/>
                      <a:shade val="100000"/>
                      <a:satMod val="110000"/>
                    </a:srgbClr>
                  </a:solidFill>
                  <a:prstDash val="solid"/>
                </a:ln>
                <a:solidFill>
                  <a:srgbClr val="FF0000"/>
                </a:solidFill>
              </a:rPr>
              <a:t>      </a:t>
            </a:r>
            <a:endParaRPr lang="en-US" sz="2400" dirty="0"/>
          </a:p>
        </p:txBody>
      </p:sp>
    </p:spTree>
    <p:extLst>
      <p:ext uri="{BB962C8B-B14F-4D97-AF65-F5344CB8AC3E}">
        <p14:creationId xmlns:p14="http://schemas.microsoft.com/office/powerpoint/2010/main" val="180688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4</a:t>
            </a:fld>
            <a:endParaRPr lang="en-US"/>
          </a:p>
        </p:txBody>
      </p:sp>
      <p:sp>
        <p:nvSpPr>
          <p:cNvPr id="3" name="Rectangle 2"/>
          <p:cNvSpPr/>
          <p:nvPr/>
        </p:nvSpPr>
        <p:spPr>
          <a:xfrm>
            <a:off x="2511938" y="548680"/>
            <a:ext cx="4117858"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3. GIS Data  Integration</a:t>
            </a:r>
            <a:endParaRPr lang="en-US" sz="32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
        <p:nvSpPr>
          <p:cNvPr id="4" name="Rectangle 3"/>
          <p:cNvSpPr/>
          <p:nvPr/>
        </p:nvSpPr>
        <p:spPr>
          <a:xfrm>
            <a:off x="551713" y="1133455"/>
            <a:ext cx="1737976"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effectLst>
                  <a:outerShdw blurRad="80000" dist="40000" dir="5040000" algn="tl">
                    <a:srgbClr val="000000">
                      <a:alpha val="30000"/>
                    </a:srgbClr>
                  </a:outerShdw>
                </a:effectLst>
              </a:rPr>
              <a:t>Concepts</a:t>
            </a:r>
            <a:endParaRPr lang="en-US" sz="3200" b="1" cap="none" spc="0" dirty="0">
              <a:ln w="11430"/>
              <a:effectLst>
                <a:outerShdw blurRad="80000" dist="40000" dir="5040000" algn="tl">
                  <a:srgbClr val="000000">
                    <a:alpha val="30000"/>
                  </a:srgbClr>
                </a:outerShdw>
              </a:effectLst>
            </a:endParaRPr>
          </a:p>
        </p:txBody>
      </p:sp>
      <p:sp>
        <p:nvSpPr>
          <p:cNvPr id="5" name="Rectangle 4"/>
          <p:cNvSpPr/>
          <p:nvPr/>
        </p:nvSpPr>
        <p:spPr>
          <a:xfrm>
            <a:off x="551712" y="1988840"/>
            <a:ext cx="6468559"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50000"/>
              </a:lnSpc>
            </a:pPr>
            <a:r>
              <a:rPr lang="en-US" sz="2400" b="1" dirty="0">
                <a:ln w="10541" cmpd="sng">
                  <a:solidFill>
                    <a:srgbClr val="7D7D7D">
                      <a:tint val="100000"/>
                      <a:shade val="100000"/>
                      <a:satMod val="110000"/>
                    </a:srgbClr>
                  </a:solidFill>
                  <a:prstDash val="solid"/>
                </a:ln>
                <a:solidFill>
                  <a:srgbClr val="00B0F0"/>
                </a:solidFill>
              </a:rPr>
              <a:t>water flows </a:t>
            </a:r>
            <a:r>
              <a:rPr lang="ar-EG" sz="2400" b="1" dirty="0" smtClean="0">
                <a:ln w="10541" cmpd="sng">
                  <a:solidFill>
                    <a:srgbClr val="7D7D7D">
                      <a:tint val="100000"/>
                      <a:shade val="100000"/>
                      <a:satMod val="110000"/>
                    </a:srgbClr>
                  </a:solidFill>
                  <a:prstDash val="solid"/>
                </a:ln>
                <a:solidFill>
                  <a:srgbClr val="00B0F0"/>
                </a:solidFill>
              </a:rPr>
              <a:t>تدفق المياه      </a:t>
            </a:r>
            <a:endParaRPr lang="en-US" sz="2400" b="1" dirty="0" smtClean="0">
              <a:ln w="10541" cmpd="sng">
                <a:solidFill>
                  <a:srgbClr val="7D7D7D">
                    <a:tint val="100000"/>
                    <a:shade val="100000"/>
                    <a:satMod val="110000"/>
                  </a:srgbClr>
                </a:solidFill>
                <a:prstDash val="solid"/>
              </a:ln>
              <a:solidFill>
                <a:srgbClr val="00B0F0"/>
              </a:solidFill>
            </a:endParaRPr>
          </a:p>
          <a:p>
            <a:pPr>
              <a:lnSpc>
                <a:spcPct val="150000"/>
              </a:lnSpc>
            </a:pPr>
            <a:r>
              <a:rPr lang="en-US" sz="2400" b="1" dirty="0">
                <a:ln w="10541" cmpd="sng">
                  <a:solidFill>
                    <a:srgbClr val="7D7D7D">
                      <a:tint val="100000"/>
                      <a:shade val="100000"/>
                      <a:satMod val="110000"/>
                    </a:srgbClr>
                  </a:solidFill>
                  <a:prstDash val="solid"/>
                </a:ln>
                <a:solidFill>
                  <a:schemeClr val="accent2">
                    <a:lumMod val="50000"/>
                  </a:schemeClr>
                </a:solidFill>
              </a:rPr>
              <a:t>topographic </a:t>
            </a:r>
            <a:r>
              <a:rPr lang="en-US" sz="2400" b="1" dirty="0" smtClean="0">
                <a:ln w="10541" cmpd="sng">
                  <a:solidFill>
                    <a:srgbClr val="7D7D7D">
                      <a:tint val="100000"/>
                      <a:shade val="100000"/>
                      <a:satMod val="110000"/>
                    </a:srgbClr>
                  </a:solidFill>
                  <a:prstDash val="solid"/>
                </a:ln>
                <a:solidFill>
                  <a:schemeClr val="accent2">
                    <a:lumMod val="50000"/>
                  </a:schemeClr>
                </a:solidFill>
              </a:rPr>
              <a:t>structure</a:t>
            </a:r>
            <a:r>
              <a:rPr lang="ar-EG" sz="2400" b="1" dirty="0" smtClean="0">
                <a:ln w="10541" cmpd="sng">
                  <a:solidFill>
                    <a:srgbClr val="7D7D7D">
                      <a:tint val="100000"/>
                      <a:shade val="100000"/>
                      <a:satMod val="110000"/>
                    </a:srgbClr>
                  </a:solidFill>
                  <a:prstDash val="solid"/>
                </a:ln>
                <a:solidFill>
                  <a:schemeClr val="accent2">
                    <a:lumMod val="50000"/>
                  </a:schemeClr>
                </a:solidFill>
              </a:rPr>
              <a:t> البنيه الطبوغرافيه    </a:t>
            </a:r>
            <a:endParaRPr lang="en-US" sz="2400" b="1" dirty="0" smtClean="0">
              <a:ln w="10541" cmpd="sng">
                <a:solidFill>
                  <a:srgbClr val="7D7D7D">
                    <a:tint val="100000"/>
                    <a:shade val="100000"/>
                    <a:satMod val="110000"/>
                  </a:srgbClr>
                </a:solidFill>
                <a:prstDash val="solid"/>
              </a:ln>
              <a:solidFill>
                <a:schemeClr val="accent2">
                  <a:lumMod val="50000"/>
                </a:schemeClr>
              </a:solidFill>
            </a:endParaRPr>
          </a:p>
          <a:p>
            <a:pPr>
              <a:lnSpc>
                <a:spcPct val="150000"/>
              </a:lnSpc>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watersheds </a:t>
            </a:r>
            <a:r>
              <a:rPr lang="ar-EG"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خطوط الفاصله للتصريف (خط تقسيم المياه)   </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nSpc>
                <a:spcPct val="150000"/>
              </a:lnSpc>
            </a:pPr>
            <a:r>
              <a:rPr lang="en-US" sz="2400" b="1" dirty="0" smtClean="0">
                <a:ln w="11430"/>
                <a:solidFill>
                  <a:srgbClr val="00B0F0"/>
                </a:solidFill>
                <a:effectLst>
                  <a:outerShdw blurRad="50800" dist="39000" dir="5460000" algn="tl">
                    <a:srgbClr val="000000">
                      <a:alpha val="38000"/>
                    </a:srgbClr>
                  </a:outerShdw>
                </a:effectLst>
              </a:rPr>
              <a:t>overland </a:t>
            </a:r>
            <a:r>
              <a:rPr lang="en-US" sz="2400" b="1" dirty="0">
                <a:ln w="11430"/>
                <a:solidFill>
                  <a:srgbClr val="00B0F0"/>
                </a:solidFill>
                <a:effectLst>
                  <a:outerShdw blurRad="50800" dist="39000" dir="5460000" algn="tl">
                    <a:srgbClr val="000000">
                      <a:alpha val="38000"/>
                    </a:srgbClr>
                  </a:outerShdw>
                </a:effectLst>
              </a:rPr>
              <a:t>flow </a:t>
            </a:r>
            <a:r>
              <a:rPr lang="en-US" sz="2400" b="1" dirty="0" smtClean="0">
                <a:ln w="11430"/>
                <a:solidFill>
                  <a:srgbClr val="00B0F0"/>
                </a:solidFill>
                <a:effectLst>
                  <a:outerShdw blurRad="50800" dist="39000" dir="5460000" algn="tl">
                    <a:srgbClr val="000000">
                      <a:alpha val="38000"/>
                    </a:srgbClr>
                  </a:outerShdw>
                </a:effectLst>
              </a:rPr>
              <a:t>paths</a:t>
            </a:r>
            <a:r>
              <a:rPr lang="ar-EG" sz="2400" b="1" dirty="0" smtClean="0">
                <a:ln w="11430"/>
                <a:solidFill>
                  <a:srgbClr val="00B0F0"/>
                </a:solidFill>
                <a:effectLst>
                  <a:outerShdw blurRad="50800" dist="39000" dir="5460000" algn="tl">
                    <a:srgbClr val="000000">
                      <a:alpha val="38000"/>
                    </a:srgbClr>
                  </a:outerShdw>
                </a:effectLst>
              </a:rPr>
              <a:t>مسارات تدفق الأراضى المرتفعه    </a:t>
            </a:r>
            <a:endParaRPr lang="en-US" sz="2400" b="1" dirty="0" smtClean="0">
              <a:ln w="11430"/>
              <a:solidFill>
                <a:srgbClr val="00B0F0"/>
              </a:solidFill>
              <a:effectLst>
                <a:outerShdw blurRad="50800" dist="39000" dir="5460000" algn="tl">
                  <a:srgbClr val="000000">
                    <a:alpha val="38000"/>
                  </a:srgbClr>
                </a:outerShdw>
              </a:effectLst>
            </a:endParaRPr>
          </a:p>
          <a:p>
            <a:pPr>
              <a:lnSpc>
                <a:spcPct val="150000"/>
              </a:lnSpc>
            </a:pPr>
            <a:r>
              <a:rPr lang="en-US" sz="2400" b="1" dirty="0" smtClean="0">
                <a:ln w="11430"/>
                <a:solidFill>
                  <a:srgbClr val="66FF33"/>
                </a:solidFill>
                <a:effectLst>
                  <a:outerShdw blurRad="50800" dist="39000" dir="5460000" algn="tl">
                    <a:srgbClr val="000000">
                      <a:alpha val="38000"/>
                    </a:srgbClr>
                  </a:outerShdw>
                </a:effectLst>
              </a:rPr>
              <a:t>DEM</a:t>
            </a:r>
            <a:r>
              <a:rPr lang="ar-EG" sz="2400" b="1" dirty="0" smtClean="0">
                <a:ln w="11430"/>
                <a:solidFill>
                  <a:srgbClr val="66FF33"/>
                </a:solidFill>
                <a:effectLst>
                  <a:outerShdw blurRad="50800" dist="39000" dir="5460000" algn="tl">
                    <a:srgbClr val="000000">
                      <a:alpha val="38000"/>
                    </a:srgbClr>
                  </a:outerShdw>
                </a:effectLst>
              </a:rPr>
              <a:t> نموذج الارتفاع الرقمى    </a:t>
            </a:r>
            <a:endParaRPr lang="en-US" sz="2400" b="1" dirty="0" smtClean="0">
              <a:ln w="11430"/>
              <a:solidFill>
                <a:srgbClr val="66FF33"/>
              </a:solidFill>
              <a:effectLst>
                <a:outerShdw blurRad="50800" dist="39000" dir="5460000" algn="tl">
                  <a:srgbClr val="000000">
                    <a:alpha val="38000"/>
                  </a:srgbClr>
                </a:outerShdw>
              </a:effectLst>
            </a:endParaRPr>
          </a:p>
          <a:p>
            <a:pPr>
              <a:lnSpc>
                <a:spcPct val="150000"/>
              </a:lnSpc>
            </a:pPr>
            <a:r>
              <a:rPr lang="en-US" sz="2400" b="1" dirty="0">
                <a:ln w="11430"/>
                <a:solidFill>
                  <a:srgbClr val="6600FF"/>
                </a:solidFill>
                <a:effectLst>
                  <a:outerShdw blurRad="50800" dist="39000" dir="5460000" algn="tl">
                    <a:srgbClr val="000000">
                      <a:alpha val="38000"/>
                    </a:srgbClr>
                  </a:outerShdw>
                </a:effectLst>
              </a:rPr>
              <a:t>drainage </a:t>
            </a:r>
            <a:r>
              <a:rPr lang="en-US" sz="2400" b="1" dirty="0" smtClean="0">
                <a:ln w="11430"/>
                <a:solidFill>
                  <a:srgbClr val="6600FF"/>
                </a:solidFill>
                <a:effectLst>
                  <a:outerShdw blurRad="50800" dist="39000" dir="5460000" algn="tl">
                    <a:srgbClr val="000000">
                      <a:alpha val="38000"/>
                    </a:srgbClr>
                  </a:outerShdw>
                </a:effectLst>
              </a:rPr>
              <a:t>lines</a:t>
            </a:r>
            <a:r>
              <a:rPr lang="ar-EG" sz="2400" b="1" dirty="0" smtClean="0">
                <a:ln w="11430"/>
                <a:solidFill>
                  <a:srgbClr val="6600FF"/>
                </a:solidFill>
                <a:effectLst>
                  <a:outerShdw blurRad="50800" dist="39000" dir="5460000" algn="tl">
                    <a:srgbClr val="000000">
                      <a:alpha val="38000"/>
                    </a:srgbClr>
                  </a:outerShdw>
                </a:effectLst>
              </a:rPr>
              <a:t>    خطوط التصريف  </a:t>
            </a:r>
            <a:r>
              <a:rPr lang="ar-EG" sz="2400" b="1" dirty="0" smtClean="0">
                <a:ln w="11430"/>
                <a:solidFill>
                  <a:schemeClr val="accent5">
                    <a:lumMod val="75000"/>
                  </a:schemeClr>
                </a:solidFill>
                <a:effectLst>
                  <a:outerShdw blurRad="50800" dist="39000" dir="5460000" algn="tl">
                    <a:srgbClr val="000000">
                      <a:alpha val="38000"/>
                    </a:srgbClr>
                  </a:outerShdw>
                </a:effectLst>
              </a:rPr>
              <a:t>       </a:t>
            </a:r>
            <a:endParaRPr lang="en-US" sz="2400" b="1" dirty="0" smtClean="0">
              <a:ln w="11430"/>
              <a:solidFill>
                <a:schemeClr val="accent5">
                  <a:lumMod val="75000"/>
                </a:schemeClr>
              </a:solidFill>
              <a:effectLst>
                <a:outerShdw blurRad="50800" dist="39000" dir="5460000" algn="tl">
                  <a:srgbClr val="000000">
                    <a:alpha val="38000"/>
                  </a:srgbClr>
                </a:outerShdw>
              </a:effectLst>
            </a:endParaRPr>
          </a:p>
          <a:p>
            <a:pPr>
              <a:lnSpc>
                <a:spcPct val="150000"/>
              </a:lnSpc>
            </a:pPr>
            <a:r>
              <a:rPr lang="en-US" sz="2400" b="1" dirty="0">
                <a:ln w="11430"/>
                <a:solidFill>
                  <a:srgbClr val="FFFF00"/>
                </a:solidFill>
                <a:effectLst>
                  <a:outerShdw blurRad="50800" dist="39000" dir="5460000" algn="tl">
                    <a:srgbClr val="000000">
                      <a:alpha val="38000"/>
                    </a:srgbClr>
                  </a:outerShdw>
                </a:effectLst>
              </a:rPr>
              <a:t>point </a:t>
            </a:r>
            <a:r>
              <a:rPr lang="en-US" sz="2400" b="1" dirty="0" smtClean="0">
                <a:ln w="11430"/>
                <a:solidFill>
                  <a:srgbClr val="FFFF00"/>
                </a:solidFill>
                <a:effectLst>
                  <a:outerShdw blurRad="50800" dist="39000" dir="5460000" algn="tl">
                    <a:srgbClr val="000000">
                      <a:alpha val="38000"/>
                    </a:srgbClr>
                  </a:outerShdw>
                </a:effectLst>
              </a:rPr>
              <a:t>linkage</a:t>
            </a:r>
            <a:r>
              <a:rPr lang="ar-EG" sz="2400" b="1" dirty="0" smtClean="0">
                <a:ln w="11430"/>
                <a:solidFill>
                  <a:srgbClr val="FFFF00"/>
                </a:solidFill>
                <a:effectLst>
                  <a:outerShdw blurRad="50800" dist="39000" dir="5460000" algn="tl">
                    <a:srgbClr val="000000">
                      <a:alpha val="38000"/>
                    </a:srgbClr>
                  </a:outerShdw>
                </a:effectLst>
              </a:rPr>
              <a:t>نقاط الربط  </a:t>
            </a:r>
            <a:r>
              <a:rPr lang="ar-EG" sz="2400" b="1" dirty="0" smtClean="0">
                <a:ln w="11430"/>
                <a:solidFill>
                  <a:schemeClr val="accent5">
                    <a:lumMod val="75000"/>
                  </a:schemeClr>
                </a:solidFill>
                <a:effectLst>
                  <a:outerShdw blurRad="50800" dist="39000" dir="5460000" algn="tl">
                    <a:srgbClr val="000000">
                      <a:alpha val="38000"/>
                    </a:srgbClr>
                  </a:outerShdw>
                </a:effectLst>
              </a:rPr>
              <a:t>      </a:t>
            </a:r>
            <a:endParaRPr lang="en-US" sz="2400" b="1" dirty="0" smtClean="0">
              <a:ln w="11430"/>
              <a:solidFill>
                <a:schemeClr val="accent5">
                  <a:lumMod val="75000"/>
                </a:schemeClr>
              </a:solidFill>
              <a:effectLst>
                <a:outerShdw blurRad="50800" dist="39000" dir="5460000" algn="tl">
                  <a:srgbClr val="000000">
                    <a:alpha val="38000"/>
                  </a:srgbClr>
                </a:outerShdw>
              </a:effectLst>
            </a:endParaRPr>
          </a:p>
          <a:p>
            <a:pPr>
              <a:lnSpc>
                <a:spcPct val="150000"/>
              </a:lnSpc>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digital </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data</a:t>
            </a:r>
            <a:r>
              <a:rPr lang="ar-EG"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البيانات الرقميه         </a:t>
            </a:r>
            <a:endParaRPr lang="en-US" sz="2400" dirty="0"/>
          </a:p>
        </p:txBody>
      </p:sp>
    </p:spTree>
    <p:extLst>
      <p:ext uri="{BB962C8B-B14F-4D97-AF65-F5344CB8AC3E}">
        <p14:creationId xmlns:p14="http://schemas.microsoft.com/office/powerpoint/2010/main" val="322609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5</a:t>
            </a:fld>
            <a:endParaRPr lang="en-US"/>
          </a:p>
        </p:txBody>
      </p:sp>
      <p:sp>
        <p:nvSpPr>
          <p:cNvPr id="3" name="Rectangle 2"/>
          <p:cNvSpPr/>
          <p:nvPr/>
        </p:nvSpPr>
        <p:spPr>
          <a:xfrm>
            <a:off x="2511938" y="548680"/>
            <a:ext cx="4117858"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GIS Data  Integration</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551713" y="1133455"/>
            <a:ext cx="1737976"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solidFill>
                  <a:schemeClr val="accent5">
                    <a:lumMod val="75000"/>
                  </a:schemeClr>
                </a:solidFill>
                <a:effectLst>
                  <a:outerShdw blurRad="80000" dist="40000" dir="5040000" algn="tl">
                    <a:srgbClr val="000000">
                      <a:alpha val="30000"/>
                    </a:srgbClr>
                  </a:outerShdw>
                </a:effectLst>
              </a:rPr>
              <a:t>Concepts</a:t>
            </a:r>
            <a:endParaRPr lang="en-US" sz="3200" b="1" cap="none" spc="0" dirty="0">
              <a:ln w="11430"/>
              <a:solidFill>
                <a:schemeClr val="accent5">
                  <a:lumMod val="75000"/>
                </a:schemeClr>
              </a:solidFill>
              <a:effectLst>
                <a:outerShdw blurRad="80000" dist="40000" dir="5040000" algn="tl">
                  <a:srgbClr val="000000">
                    <a:alpha val="30000"/>
                  </a:srgbClr>
                </a:outerShdw>
              </a:effectLst>
            </a:endParaRPr>
          </a:p>
        </p:txBody>
      </p:sp>
      <p:sp>
        <p:nvSpPr>
          <p:cNvPr id="5" name="Rectangle 4"/>
          <p:cNvSpPr/>
          <p:nvPr/>
        </p:nvSpPr>
        <p:spPr>
          <a:xfrm>
            <a:off x="225938" y="1916832"/>
            <a:ext cx="7658430"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400" b="1" dirty="0">
                <a:ln w="11430"/>
                <a:solidFill>
                  <a:schemeClr val="bg2">
                    <a:lumMod val="50000"/>
                  </a:schemeClr>
                </a:solidFill>
                <a:effectLst>
                  <a:outerShdw blurRad="50800" dist="39000" dir="5460000" algn="tl">
                    <a:srgbClr val="000000">
                      <a:alpha val="38000"/>
                    </a:srgbClr>
                  </a:outerShdw>
                </a:effectLst>
              </a:rPr>
              <a:t>terrain components </a:t>
            </a:r>
            <a:r>
              <a:rPr lang="ar-EG" sz="2400" b="1" dirty="0" smtClean="0">
                <a:ln w="11430"/>
                <a:solidFill>
                  <a:schemeClr val="bg2">
                    <a:lumMod val="50000"/>
                  </a:schemeClr>
                </a:solidFill>
                <a:effectLst>
                  <a:outerShdw blurRad="50800" dist="39000" dir="5460000" algn="tl">
                    <a:srgbClr val="000000">
                      <a:alpha val="38000"/>
                    </a:srgbClr>
                  </a:outerShdw>
                </a:effectLst>
              </a:rPr>
              <a:t>مكونات التضاريس        </a:t>
            </a:r>
            <a:endParaRPr lang="en-US" sz="2400" b="1" dirty="0" smtClean="0">
              <a:ln w="11430"/>
              <a:solidFill>
                <a:schemeClr val="bg2">
                  <a:lumMod val="50000"/>
                </a:schemeClr>
              </a:solidFill>
              <a:effectLst>
                <a:outerShdw blurRad="50800" dist="39000" dir="5460000" algn="tl">
                  <a:srgbClr val="000000">
                    <a:alpha val="38000"/>
                  </a:srgbClr>
                </a:outerShdw>
              </a:effectLst>
            </a:endParaRPr>
          </a:p>
          <a:p>
            <a:pPr>
              <a:lnSpc>
                <a:spcPct val="150000"/>
              </a:lnSpc>
            </a:pPr>
            <a:r>
              <a:rPr lang="en-US" sz="2400" b="1" dirty="0" smtClean="0">
                <a:ln w="11430"/>
                <a:solidFill>
                  <a:srgbClr val="00B0F0"/>
                </a:solidFill>
                <a:effectLst>
                  <a:outerShdw blurRad="50800" dist="39000" dir="5460000" algn="tl">
                    <a:srgbClr val="000000">
                      <a:alpha val="38000"/>
                    </a:srgbClr>
                  </a:outerShdw>
                </a:effectLst>
              </a:rPr>
              <a:t>spectral response.</a:t>
            </a:r>
            <a:r>
              <a:rPr lang="ar-EG" sz="2400" b="1" dirty="0" smtClean="0">
                <a:ln w="11430"/>
                <a:solidFill>
                  <a:srgbClr val="00B0F0"/>
                </a:solidFill>
                <a:effectLst>
                  <a:outerShdw blurRad="50800" dist="39000" dir="5460000" algn="tl">
                    <a:srgbClr val="000000">
                      <a:alpha val="38000"/>
                    </a:srgbClr>
                  </a:outerShdw>
                </a:effectLst>
              </a:rPr>
              <a:t>الاستجابه الطيفيه           </a:t>
            </a:r>
            <a:endParaRPr lang="en-US" sz="2400" b="1" dirty="0" smtClean="0">
              <a:ln w="11430"/>
              <a:solidFill>
                <a:srgbClr val="00B0F0"/>
              </a:solidFill>
              <a:effectLst>
                <a:outerShdw blurRad="50800" dist="39000" dir="5460000" algn="tl">
                  <a:srgbClr val="000000">
                    <a:alpha val="38000"/>
                  </a:srgbClr>
                </a:outerShdw>
              </a:effectLst>
            </a:endParaRPr>
          </a:p>
          <a:p>
            <a:pPr>
              <a:lnSpc>
                <a:spcPct val="150000"/>
              </a:lnSpc>
            </a:pPr>
            <a:r>
              <a:rPr lang="en-US" sz="2400" b="1" dirty="0" smtClean="0">
                <a:ln w="10541" cmpd="sng">
                  <a:solidFill>
                    <a:srgbClr val="7D7D7D">
                      <a:tint val="100000"/>
                      <a:shade val="100000"/>
                      <a:satMod val="110000"/>
                    </a:srgbClr>
                  </a:solidFill>
                  <a:prstDash val="solid"/>
                </a:ln>
                <a:solidFill>
                  <a:srgbClr val="FF0000"/>
                </a:solidFill>
              </a:rPr>
              <a:t>Fieldwork</a:t>
            </a:r>
            <a:r>
              <a:rPr lang="ar-EG" sz="2400" b="1" dirty="0" smtClean="0">
                <a:ln w="10541" cmpd="sng">
                  <a:solidFill>
                    <a:srgbClr val="7D7D7D">
                      <a:tint val="100000"/>
                      <a:shade val="100000"/>
                      <a:satMod val="110000"/>
                    </a:srgbClr>
                  </a:solidFill>
                  <a:prstDash val="solid"/>
                </a:ln>
                <a:solidFill>
                  <a:srgbClr val="FF0000"/>
                </a:solidFill>
              </a:rPr>
              <a:t>الدراسه الحقليه          </a:t>
            </a:r>
            <a:endParaRPr lang="en-US" sz="2400" b="1" dirty="0" smtClean="0">
              <a:ln w="10541" cmpd="sng">
                <a:solidFill>
                  <a:srgbClr val="7D7D7D">
                    <a:tint val="100000"/>
                    <a:shade val="100000"/>
                    <a:satMod val="110000"/>
                  </a:srgbClr>
                </a:solidFill>
                <a:prstDash val="solid"/>
              </a:ln>
              <a:solidFill>
                <a:srgbClr val="FF0000"/>
              </a:solidFill>
            </a:endParaRPr>
          </a:p>
          <a:p>
            <a:pPr>
              <a:lnSpc>
                <a:spcPct val="150000"/>
              </a:lnSpc>
            </a:pPr>
            <a:r>
              <a:rPr lang="en-US" sz="2400" b="1" dirty="0">
                <a:ln w="10541" cmpd="sng">
                  <a:solidFill>
                    <a:srgbClr val="7D7D7D">
                      <a:tint val="100000"/>
                      <a:shade val="100000"/>
                      <a:satMod val="110000"/>
                    </a:srgbClr>
                  </a:solidFill>
                  <a:prstDash val="solid"/>
                </a:ln>
                <a:solidFill>
                  <a:srgbClr val="002060"/>
                </a:solidFill>
              </a:rPr>
              <a:t>homogeneous </a:t>
            </a:r>
            <a:r>
              <a:rPr lang="en-US" sz="2400" b="1" dirty="0" smtClean="0">
                <a:ln w="10541" cmpd="sng">
                  <a:solidFill>
                    <a:srgbClr val="7D7D7D">
                      <a:tint val="100000"/>
                      <a:shade val="100000"/>
                      <a:satMod val="110000"/>
                    </a:srgbClr>
                  </a:solidFill>
                  <a:prstDash val="solid"/>
                </a:ln>
                <a:solidFill>
                  <a:srgbClr val="002060"/>
                </a:solidFill>
              </a:rPr>
              <a:t>regions</a:t>
            </a:r>
            <a:r>
              <a:rPr lang="ar-EG" sz="2400" b="1" dirty="0" smtClean="0">
                <a:ln w="10541" cmpd="sng">
                  <a:solidFill>
                    <a:srgbClr val="7D7D7D">
                      <a:tint val="100000"/>
                      <a:shade val="100000"/>
                      <a:satMod val="110000"/>
                    </a:srgbClr>
                  </a:solidFill>
                  <a:prstDash val="solid"/>
                </a:ln>
                <a:solidFill>
                  <a:srgbClr val="002060"/>
                </a:solidFill>
              </a:rPr>
              <a:t>الأقاليم المتجانسه           </a:t>
            </a:r>
            <a:endParaRPr lang="en-US" sz="2400" b="1" dirty="0" smtClean="0">
              <a:ln w="10541" cmpd="sng">
                <a:solidFill>
                  <a:srgbClr val="7D7D7D">
                    <a:tint val="100000"/>
                    <a:shade val="100000"/>
                    <a:satMod val="110000"/>
                  </a:srgbClr>
                </a:solidFill>
                <a:prstDash val="solid"/>
              </a:ln>
              <a:solidFill>
                <a:srgbClr val="002060"/>
              </a:solidFill>
            </a:endParaRPr>
          </a:p>
          <a:p>
            <a:pPr>
              <a:lnSpc>
                <a:spcPct val="150000"/>
              </a:lnSpc>
            </a:pPr>
            <a:r>
              <a:rPr lang="en-US" sz="2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hydrology </a:t>
            </a:r>
            <a:r>
              <a:rPr lang="en-US"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tools</a:t>
            </a:r>
            <a:r>
              <a:rPr lang="ar-EG"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أدوات هيدلوجيه   </a:t>
            </a:r>
            <a:endParaRPr lang="en-US"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nSpc>
                <a:spcPct val="150000"/>
              </a:lnSpc>
            </a:pPr>
            <a:r>
              <a:rPr lang="en-US" sz="2400" b="1" dirty="0">
                <a:ln w="10541" cmpd="sng">
                  <a:solidFill>
                    <a:srgbClr val="7D7D7D">
                      <a:tint val="100000"/>
                      <a:shade val="100000"/>
                      <a:satMod val="110000"/>
                    </a:srgbClr>
                  </a:solidFill>
                  <a:prstDash val="solid"/>
                </a:ln>
                <a:solidFill>
                  <a:srgbClr val="FF0000"/>
                </a:solidFill>
              </a:rPr>
              <a:t>drainage </a:t>
            </a:r>
            <a:r>
              <a:rPr lang="en-US" sz="2400" b="1" dirty="0" smtClean="0">
                <a:ln w="10541" cmpd="sng">
                  <a:solidFill>
                    <a:srgbClr val="7D7D7D">
                      <a:tint val="100000"/>
                      <a:shade val="100000"/>
                      <a:satMod val="110000"/>
                    </a:srgbClr>
                  </a:solidFill>
                  <a:prstDash val="solid"/>
                </a:ln>
                <a:solidFill>
                  <a:srgbClr val="FF0000"/>
                </a:solidFill>
              </a:rPr>
              <a:t>system</a:t>
            </a:r>
            <a:r>
              <a:rPr lang="ar-EG" sz="2400" b="1" dirty="0" smtClean="0">
                <a:ln w="10541" cmpd="sng">
                  <a:solidFill>
                    <a:srgbClr val="7D7D7D">
                      <a:tint val="100000"/>
                      <a:shade val="100000"/>
                      <a:satMod val="110000"/>
                    </a:srgbClr>
                  </a:solidFill>
                  <a:prstDash val="solid"/>
                </a:ln>
                <a:solidFill>
                  <a:srgbClr val="FF0000"/>
                </a:solidFill>
              </a:rPr>
              <a:t>نظم الصرف       </a:t>
            </a:r>
            <a:endParaRPr lang="en-US" sz="2400" dirty="0"/>
          </a:p>
        </p:txBody>
      </p:sp>
    </p:spTree>
    <p:extLst>
      <p:ext uri="{BB962C8B-B14F-4D97-AF65-F5344CB8AC3E}">
        <p14:creationId xmlns:p14="http://schemas.microsoft.com/office/powerpoint/2010/main" val="376857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6</a:t>
            </a:fld>
            <a:endParaRPr lang="en-US"/>
          </a:p>
        </p:txBody>
      </p:sp>
      <p:sp>
        <p:nvSpPr>
          <p:cNvPr id="3" name="Rectangle 2"/>
          <p:cNvSpPr/>
          <p:nvPr/>
        </p:nvSpPr>
        <p:spPr>
          <a:xfrm>
            <a:off x="2489097" y="688340"/>
            <a:ext cx="4117858"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GIS Data  Integration</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428917" y="1250658"/>
            <a:ext cx="2060180"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Main Ideas</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251520" y="1835433"/>
            <a:ext cx="8712968" cy="3970318"/>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342900" indent="-342900" algn="just">
              <a:lnSpc>
                <a:spcPct val="150000"/>
              </a:lnSpc>
              <a:buFont typeface="Wingdings" pitchFamily="2" charset="2"/>
              <a:buChar char="§"/>
            </a:pPr>
            <a:r>
              <a:rPr 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Remote sensing requires  kinds of ancillary data to achieve both its greatest  value and the highest levels of accuracy .</a:t>
            </a:r>
          </a:p>
          <a:p>
            <a:pPr marL="342900" indent="-342900" algn="just">
              <a:lnSpc>
                <a:spcPct val="150000"/>
              </a:lnSpc>
              <a:buFont typeface="Wingdings" pitchFamily="2" charset="2"/>
              <a:buChar char="§"/>
            </a:pPr>
            <a:r>
              <a:rPr lang="en-US" sz="2400" b="1" dirty="0" smtClean="0">
                <a:ln w="11430"/>
                <a:solidFill>
                  <a:srgbClr val="990000"/>
                </a:solidFill>
                <a:effectLst>
                  <a:outerShdw blurRad="80000" dist="40000" dir="5040000" algn="tl">
                    <a:srgbClr val="000000">
                      <a:alpha val="30000"/>
                    </a:srgbClr>
                  </a:outerShdw>
                </a:effectLst>
              </a:rPr>
              <a:t>GIS helps in assessing the water logging and drainage problem by identifying the drainage network and its characteristics in a basin besides the information on presence of high water table, high morphology, plant stress and drainage water collection in lower spots.</a:t>
            </a:r>
            <a:r>
              <a:rPr lang="en-US" sz="2400" b="1" cap="none" spc="0" dirty="0" smtClean="0">
                <a:ln w="11430"/>
                <a:solidFill>
                  <a:srgbClr val="990000"/>
                </a:solidFill>
                <a:effectLst>
                  <a:outerShdw blurRad="80000" dist="40000" dir="5040000" algn="tl">
                    <a:srgbClr val="000000">
                      <a:alpha val="30000"/>
                    </a:srgbClr>
                  </a:outerShdw>
                </a:effectLst>
              </a:rPr>
              <a:t>  </a:t>
            </a:r>
            <a:endParaRPr lang="en-US" sz="2400" b="1" cap="none" spc="0" dirty="0">
              <a:ln w="11430"/>
              <a:solidFill>
                <a:srgbClr val="9900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99548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7</a:t>
            </a:fld>
            <a:endParaRPr lang="en-US"/>
          </a:p>
        </p:txBody>
      </p:sp>
      <p:sp>
        <p:nvSpPr>
          <p:cNvPr id="3" name="Rectangle 2"/>
          <p:cNvSpPr/>
          <p:nvPr/>
        </p:nvSpPr>
        <p:spPr>
          <a:xfrm>
            <a:off x="2513072" y="395952"/>
            <a:ext cx="4117858" cy="584775"/>
          </a:xfrm>
          <a:prstGeom prst="rect">
            <a:avLst/>
          </a:prstGeom>
          <a:noFill/>
        </p:spPr>
        <p:txBody>
          <a:bodyPr wrap="non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GIS Data  Integration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428917" y="958270"/>
            <a:ext cx="2060180"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solidFill>
                  <a:srgbClr val="FF0000"/>
                </a:solidFill>
                <a:effectLst/>
              </a:rPr>
              <a:t>Main Ideas</a:t>
            </a:r>
            <a:endParaRPr lang="en-US" sz="3200" b="1" cap="none" spc="0" dirty="0">
              <a:ln w="10541" cmpd="sng">
                <a:solidFill>
                  <a:schemeClr val="accent1">
                    <a:shade val="88000"/>
                    <a:satMod val="110000"/>
                  </a:schemeClr>
                </a:solidFill>
                <a:prstDash val="solid"/>
              </a:ln>
              <a:solidFill>
                <a:srgbClr val="FF0000"/>
              </a:solidFill>
              <a:effectLst/>
            </a:endParaRPr>
          </a:p>
        </p:txBody>
      </p:sp>
      <p:sp>
        <p:nvSpPr>
          <p:cNvPr id="6" name="Rectangle 5"/>
          <p:cNvSpPr/>
          <p:nvPr/>
        </p:nvSpPr>
        <p:spPr>
          <a:xfrm>
            <a:off x="179513" y="1561417"/>
            <a:ext cx="8784976" cy="507831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a:lnSpc>
                <a:spcPct val="150000"/>
              </a:lnSpc>
            </a:pPr>
            <a:r>
              <a:rPr lang="en-US"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Shuttle Radar Topography Mission (SRTM) obtained elevation data on a near – global scale to generate the most complete high resolution digital topographic database of Earth.</a:t>
            </a:r>
          </a:p>
          <a:p>
            <a:pPr algn="just">
              <a:lnSpc>
                <a:spcPct val="150000"/>
              </a:lnSpc>
            </a:pPr>
            <a:r>
              <a:rPr lang="en-US" sz="2400" b="1" u="sng" dirty="0" smtClean="0">
                <a:ln w="10541" cmpd="sng">
                  <a:solidFill>
                    <a:srgbClr val="7D7D7D">
                      <a:tint val="100000"/>
                      <a:shade val="100000"/>
                      <a:satMod val="110000"/>
                    </a:srgbClr>
                  </a:solidFill>
                  <a:prstDash val="solid"/>
                </a:ln>
                <a:solidFill>
                  <a:srgbClr val="FF0000"/>
                </a:solidFill>
              </a:rPr>
              <a:t>There are three resolution outputs of (SRTM) :</a:t>
            </a:r>
          </a:p>
          <a:p>
            <a:pPr marL="342900" indent="-342900" algn="just">
              <a:lnSpc>
                <a:spcPct val="150000"/>
              </a:lnSpc>
              <a:buFont typeface="Wingdings" pitchFamily="2" charset="2"/>
              <a:buChar char="§"/>
            </a:pPr>
            <a:r>
              <a:rPr lang="en-US" sz="2400" b="1" dirty="0">
                <a:ln w="10541" cmpd="sng">
                  <a:solidFill>
                    <a:srgbClr val="7D7D7D">
                      <a:tint val="100000"/>
                      <a:shade val="100000"/>
                      <a:satMod val="110000"/>
                    </a:srgbClr>
                  </a:solidFill>
                  <a:prstDash val="solid"/>
                </a:ln>
                <a:solidFill>
                  <a:srgbClr val="FF0000"/>
                </a:solidFill>
              </a:rPr>
              <a:t>1Km </a:t>
            </a:r>
            <a:r>
              <a:rPr lang="en-US" sz="2400" b="1" dirty="0">
                <a:ln w="10541" cmpd="sng">
                  <a:solidFill>
                    <a:srgbClr val="7D7D7D">
                      <a:tint val="100000"/>
                      <a:shade val="100000"/>
                      <a:satMod val="110000"/>
                    </a:srgbClr>
                  </a:solidFill>
                  <a:prstDash val="solid"/>
                </a:ln>
                <a:solidFill>
                  <a:srgbClr val="FF0000"/>
                </a:solidFill>
              </a:rPr>
              <a:t>resolution for the world</a:t>
            </a:r>
            <a:endParaRPr lang="en-US" sz="2400" b="1" dirty="0">
              <a:ln w="10541" cmpd="sng">
                <a:solidFill>
                  <a:srgbClr val="7D7D7D">
                    <a:tint val="100000"/>
                    <a:shade val="100000"/>
                    <a:satMod val="110000"/>
                  </a:srgbClr>
                </a:solidFill>
                <a:prstDash val="solid"/>
              </a:ln>
              <a:solidFill>
                <a:srgbClr val="FF0000"/>
              </a:solidFill>
            </a:endParaRPr>
          </a:p>
          <a:p>
            <a:pPr marL="342900" indent="-342900" algn="just">
              <a:lnSpc>
                <a:spcPct val="150000"/>
              </a:lnSpc>
              <a:buFont typeface="Wingdings" pitchFamily="2" charset="2"/>
              <a:buChar char="§"/>
            </a:pPr>
            <a:r>
              <a:rPr lang="en-US" sz="2400" b="1" cap="none" spc="0" dirty="0" smtClean="0">
                <a:ln w="10541" cmpd="sng">
                  <a:solidFill>
                    <a:srgbClr val="7D7D7D">
                      <a:tint val="100000"/>
                      <a:shade val="100000"/>
                      <a:satMod val="110000"/>
                    </a:srgbClr>
                  </a:solidFill>
                  <a:prstDash val="solid"/>
                </a:ln>
                <a:solidFill>
                  <a:srgbClr val="FF0000"/>
                </a:solidFill>
                <a:effectLst/>
              </a:rPr>
              <a:t>90 m </a:t>
            </a:r>
            <a:r>
              <a:rPr lang="en-US" sz="2400" b="1" dirty="0" smtClean="0">
                <a:ln w="10541" cmpd="sng">
                  <a:solidFill>
                    <a:srgbClr val="7D7D7D">
                      <a:tint val="100000"/>
                      <a:shade val="100000"/>
                      <a:satMod val="110000"/>
                    </a:srgbClr>
                  </a:solidFill>
                  <a:prstDash val="solid"/>
                </a:ln>
                <a:solidFill>
                  <a:srgbClr val="FF0000"/>
                </a:solidFill>
              </a:rPr>
              <a:t>resolution for the world</a:t>
            </a:r>
          </a:p>
          <a:p>
            <a:pPr marL="342900" indent="-342900" algn="just">
              <a:lnSpc>
                <a:spcPct val="150000"/>
              </a:lnSpc>
              <a:buFont typeface="Wingdings" pitchFamily="2" charset="2"/>
              <a:buChar char="§"/>
            </a:pPr>
            <a:r>
              <a:rPr lang="en-US" sz="2400" b="1" dirty="0" smtClean="0">
                <a:ln w="10541" cmpd="sng">
                  <a:solidFill>
                    <a:srgbClr val="7D7D7D">
                      <a:tint val="100000"/>
                      <a:shade val="100000"/>
                      <a:satMod val="110000"/>
                    </a:srgbClr>
                  </a:solidFill>
                  <a:prstDash val="solid"/>
                </a:ln>
                <a:solidFill>
                  <a:srgbClr val="FF0000"/>
                </a:solidFill>
              </a:rPr>
              <a:t>30 m </a:t>
            </a:r>
            <a:r>
              <a:rPr lang="en-US" sz="2400" b="1" dirty="0">
                <a:ln w="10541" cmpd="sng">
                  <a:solidFill>
                    <a:srgbClr val="7D7D7D">
                      <a:tint val="100000"/>
                      <a:shade val="100000"/>
                      <a:satMod val="110000"/>
                    </a:srgbClr>
                  </a:solidFill>
                  <a:prstDash val="solid"/>
                </a:ln>
                <a:solidFill>
                  <a:srgbClr val="FF0000"/>
                </a:solidFill>
              </a:rPr>
              <a:t>resolution for the </a:t>
            </a:r>
            <a:r>
              <a:rPr lang="en-US" sz="2400" b="1" dirty="0" smtClean="0">
                <a:ln w="10541" cmpd="sng">
                  <a:solidFill>
                    <a:srgbClr val="7D7D7D">
                      <a:tint val="100000"/>
                      <a:shade val="100000"/>
                      <a:satMod val="110000"/>
                    </a:srgbClr>
                  </a:solidFill>
                  <a:prstDash val="solid"/>
                </a:ln>
                <a:solidFill>
                  <a:srgbClr val="FF0000"/>
                </a:solidFill>
              </a:rPr>
              <a:t>US</a:t>
            </a:r>
          </a:p>
          <a:p>
            <a:pPr algn="just">
              <a:lnSpc>
                <a:spcPct val="150000"/>
              </a:lnSpc>
            </a:pPr>
            <a:r>
              <a:rPr lang="en-US" sz="2400" b="1" dirty="0" smtClean="0">
                <a:ln w="10541" cmpd="sng">
                  <a:solidFill>
                    <a:srgbClr val="7D7D7D">
                      <a:tint val="100000"/>
                      <a:shade val="100000"/>
                      <a:satMod val="110000"/>
                    </a:srgbClr>
                  </a:solidFill>
                  <a:prstDash val="solid"/>
                </a:ln>
                <a:solidFill>
                  <a:srgbClr val="00B0F0"/>
                </a:solidFill>
              </a:rPr>
              <a:t>To understanding how water flows across an area and how changes in that area may affect that flow we need topographic structure.</a:t>
            </a:r>
            <a:endParaRPr lang="en-US" sz="2400" b="1" cap="none" spc="0" dirty="0">
              <a:ln w="10541" cmpd="sng">
                <a:solidFill>
                  <a:srgbClr val="7D7D7D">
                    <a:tint val="100000"/>
                    <a:shade val="100000"/>
                    <a:satMod val="110000"/>
                  </a:srgbClr>
                </a:solidFill>
                <a:prstDash val="solid"/>
              </a:ln>
              <a:solidFill>
                <a:srgbClr val="00B0F0"/>
              </a:solidFill>
              <a:effectLst/>
            </a:endParaRPr>
          </a:p>
        </p:txBody>
      </p:sp>
    </p:spTree>
    <p:extLst>
      <p:ext uri="{BB962C8B-B14F-4D97-AF65-F5344CB8AC3E}">
        <p14:creationId xmlns:p14="http://schemas.microsoft.com/office/powerpoint/2010/main" val="182056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8</a:t>
            </a:fld>
            <a:endParaRPr lang="en-US"/>
          </a:p>
        </p:txBody>
      </p:sp>
      <p:sp>
        <p:nvSpPr>
          <p:cNvPr id="3" name="Rectangle 2"/>
          <p:cNvSpPr/>
          <p:nvPr/>
        </p:nvSpPr>
        <p:spPr>
          <a:xfrm>
            <a:off x="2513072" y="395952"/>
            <a:ext cx="4117858" cy="584775"/>
          </a:xfrm>
          <a:prstGeom prst="rect">
            <a:avLst/>
          </a:prstGeom>
          <a:noFill/>
        </p:spPr>
        <p:txBody>
          <a:bodyPr wrap="none" lIns="91440" tIns="45720" rIns="91440" bIns="45720">
            <a:spAutoFit/>
          </a:bodyPr>
          <a:lstStyle/>
          <a:p>
            <a:pPr algn="ctr"/>
            <a:r>
              <a:rPr lang="en-US" sz="3200" b="1" dirty="0" smtClean="0">
                <a:ln w="10541" cmpd="sng">
                  <a:solidFill>
                    <a:schemeClr val="accent1">
                      <a:shade val="88000"/>
                      <a:satMod val="110000"/>
                    </a:schemeClr>
                  </a:solidFill>
                  <a:prstDash val="solid"/>
                </a:ln>
                <a:solidFill>
                  <a:schemeClr val="accent6">
                    <a:lumMod val="75000"/>
                  </a:schemeClr>
                </a:solidFill>
              </a:rPr>
              <a:t>3. GIS Data  Integration</a:t>
            </a:r>
            <a:endParaRPr lang="en-US" sz="3200" b="1" dirty="0">
              <a:ln w="10541" cmpd="sng">
                <a:solidFill>
                  <a:schemeClr val="accent1">
                    <a:shade val="88000"/>
                    <a:satMod val="110000"/>
                  </a:schemeClr>
                </a:solidFill>
                <a:prstDash val="solid"/>
              </a:ln>
              <a:solidFill>
                <a:schemeClr val="accent6">
                  <a:lumMod val="75000"/>
                </a:schemeClr>
              </a:solidFill>
            </a:endParaRPr>
          </a:p>
        </p:txBody>
      </p:sp>
      <p:sp>
        <p:nvSpPr>
          <p:cNvPr id="4" name="Rectangle 3"/>
          <p:cNvSpPr/>
          <p:nvPr/>
        </p:nvSpPr>
        <p:spPr>
          <a:xfrm>
            <a:off x="198085" y="958270"/>
            <a:ext cx="2521844" cy="584775"/>
          </a:xfrm>
          <a:prstGeom prst="rect">
            <a:avLst/>
          </a:prstGeom>
          <a:noFill/>
        </p:spPr>
        <p:txBody>
          <a:bodyPr wrap="none" lIns="91440" tIns="45720" rIns="91440" bIns="45720">
            <a:spAutoFit/>
          </a:bodyPr>
          <a:lstStyle/>
          <a:p>
            <a:pPr marL="457200" indent="-457200" algn="ctr">
              <a:buFont typeface="Wingdings" pitchFamily="2" charset="2"/>
              <a:buChar char="ü"/>
            </a:pPr>
            <a:r>
              <a:rPr lang="en-US" sz="3200" b="1" cap="none" spc="0" dirty="0" smtClean="0">
                <a:ln w="10541" cmpd="sng">
                  <a:solidFill>
                    <a:schemeClr val="accent1">
                      <a:shade val="88000"/>
                      <a:satMod val="110000"/>
                    </a:schemeClr>
                  </a:solidFill>
                  <a:prstDash val="solid"/>
                </a:ln>
                <a:solidFill>
                  <a:schemeClr val="accent5">
                    <a:lumMod val="75000"/>
                  </a:schemeClr>
                </a:solidFill>
                <a:effectLst/>
              </a:rPr>
              <a:t>Main Ideas</a:t>
            </a:r>
            <a:endParaRPr lang="en-US" sz="3200" b="1" cap="none" spc="0" dirty="0">
              <a:ln w="10541" cmpd="sng">
                <a:solidFill>
                  <a:schemeClr val="accent1">
                    <a:shade val="88000"/>
                    <a:satMod val="110000"/>
                  </a:schemeClr>
                </a:solidFill>
                <a:prstDash val="solid"/>
              </a:ln>
              <a:solidFill>
                <a:schemeClr val="accent5">
                  <a:lumMod val="75000"/>
                </a:schemeClr>
              </a:solidFill>
              <a:effectLst/>
            </a:endParaRPr>
          </a:p>
        </p:txBody>
      </p:sp>
      <p:sp>
        <p:nvSpPr>
          <p:cNvPr id="5" name="Rectangle 4"/>
          <p:cNvSpPr/>
          <p:nvPr/>
        </p:nvSpPr>
        <p:spPr>
          <a:xfrm>
            <a:off x="179512" y="1586876"/>
            <a:ext cx="8784976" cy="507831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342900" indent="-342900" algn="just">
              <a:lnSpc>
                <a:spcPct val="150000"/>
              </a:lnSpc>
              <a:buFont typeface="Wingdings" pitchFamily="2" charset="2"/>
              <a:buChar char="ü"/>
            </a:pP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By GIS programs we can extract topographic structure and to delineate  watersheds and overland flow paths from DEM.</a:t>
            </a:r>
          </a:p>
          <a:p>
            <a:pPr marL="342900" indent="-342900" algn="just">
              <a:lnSpc>
                <a:spcPct val="150000"/>
              </a:lnSpc>
              <a:buFont typeface="Wingdings" pitchFamily="2" charset="2"/>
              <a:buChar char="ü"/>
            </a:pPr>
            <a:r>
              <a:rPr lang="en-US" sz="2400" b="1" cap="none" spc="0" dirty="0" smtClean="0">
                <a:ln w="11430"/>
                <a:solidFill>
                  <a:schemeClr val="accent5">
                    <a:lumMod val="75000"/>
                  </a:schemeClr>
                </a:solidFill>
                <a:effectLst>
                  <a:outerShdw blurRad="50800" dist="39000" dir="5460000" algn="tl">
                    <a:srgbClr val="000000">
                      <a:alpha val="38000"/>
                    </a:srgbClr>
                  </a:outerShdw>
                </a:effectLst>
              </a:rPr>
              <a:t>By </a:t>
            </a:r>
            <a:r>
              <a:rPr lang="en-US" sz="2400" b="1" dirty="0">
                <a:ln w="11430"/>
                <a:solidFill>
                  <a:schemeClr val="accent5">
                    <a:lumMod val="75000"/>
                  </a:schemeClr>
                </a:solidFill>
                <a:effectLst>
                  <a:outerShdw blurRad="50800" dist="39000" dir="5460000" algn="tl">
                    <a:srgbClr val="000000">
                      <a:alpha val="38000"/>
                    </a:srgbClr>
                  </a:outerShdw>
                </a:effectLst>
              </a:rPr>
              <a:t>GIS programs </a:t>
            </a:r>
            <a:r>
              <a:rPr lang="en-US" sz="2400" b="1" dirty="0" smtClean="0">
                <a:ln w="11430"/>
                <a:solidFill>
                  <a:schemeClr val="accent5">
                    <a:lumMod val="75000"/>
                  </a:schemeClr>
                </a:solidFill>
                <a:effectLst>
                  <a:outerShdw blurRad="50800" dist="39000" dir="5460000" algn="tl">
                    <a:srgbClr val="000000">
                      <a:alpha val="38000"/>
                    </a:srgbClr>
                  </a:outerShdw>
                </a:effectLst>
              </a:rPr>
              <a:t>we can generated drainage lines watershed polygons and the four point linkage information and transferred to vector based GIS for further analysis.</a:t>
            </a:r>
          </a:p>
          <a:p>
            <a:pPr marL="342900" indent="-342900" algn="just">
              <a:lnSpc>
                <a:spcPct val="150000"/>
              </a:lnSpc>
              <a:buFont typeface="Wingdings" pitchFamily="2" charset="2"/>
              <a:buChar char="ü"/>
            </a:pP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DEM integration in image classification has helped increase the classification accuracy of digital data.</a:t>
            </a:r>
          </a:p>
          <a:p>
            <a:pPr marL="342900" indent="-342900" algn="just">
              <a:lnSpc>
                <a:spcPct val="150000"/>
              </a:lnSpc>
              <a:buFont typeface="Wingdings" pitchFamily="2" charset="2"/>
              <a:buChar char="ü"/>
            </a:pPr>
            <a:r>
              <a:rPr lang="en-US" sz="2400" b="1" dirty="0" smtClean="0">
                <a:ln w="11430"/>
                <a:solidFill>
                  <a:schemeClr val="accent5">
                    <a:lumMod val="75000"/>
                  </a:schemeClr>
                </a:solidFill>
                <a:effectLst>
                  <a:outerShdw blurRad="50800" dist="39000" dir="5460000" algn="tl">
                    <a:srgbClr val="000000">
                      <a:alpha val="38000"/>
                    </a:srgbClr>
                  </a:outerShdw>
                </a:effectLst>
              </a:rPr>
              <a:t>A DEM has also been used to describe the distribution of terrain components which contribute to spectral response.</a:t>
            </a:r>
            <a:endParaRPr lang="en-US" sz="2400" b="1" cap="none" spc="0" dirty="0">
              <a:ln w="11430"/>
              <a:solidFill>
                <a:schemeClr val="accent5">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21676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25356F-3B97-4805-9B88-951B0D2F3E55}" type="slidenum">
              <a:rPr lang="en-US" smtClean="0"/>
              <a:t>9</a:t>
            </a:fld>
            <a:endParaRPr lang="en-US"/>
          </a:p>
        </p:txBody>
      </p:sp>
      <p:sp>
        <p:nvSpPr>
          <p:cNvPr id="3" name="Rectangle 2"/>
          <p:cNvSpPr/>
          <p:nvPr/>
        </p:nvSpPr>
        <p:spPr>
          <a:xfrm>
            <a:off x="2513072" y="395952"/>
            <a:ext cx="4117858" cy="584775"/>
          </a:xfrm>
          <a:prstGeom prst="rect">
            <a:avLst/>
          </a:prstGeom>
          <a:noFill/>
        </p:spPr>
        <p:txBody>
          <a:bodyPr wrap="none" lIns="91440" tIns="45720" rIns="91440" bIns="45720">
            <a:spAutoFit/>
          </a:bodyPr>
          <a:lstStyle/>
          <a:p>
            <a:pPr algn="ctr"/>
            <a:r>
              <a:rPr lang="en-US" sz="3200" b="1" dirty="0" smtClean="0">
                <a:ln w="10541" cmpd="sng">
                  <a:solidFill>
                    <a:schemeClr val="accent1">
                      <a:shade val="88000"/>
                      <a:satMod val="110000"/>
                    </a:schemeClr>
                  </a:solidFill>
                  <a:prstDash val="solid"/>
                </a:ln>
              </a:rPr>
              <a:t>3. GIS Data  Integration</a:t>
            </a:r>
            <a:endParaRPr lang="en-US" sz="3200" b="1" dirty="0">
              <a:ln w="10541" cmpd="sng">
                <a:solidFill>
                  <a:schemeClr val="accent1">
                    <a:shade val="88000"/>
                    <a:satMod val="110000"/>
                  </a:schemeClr>
                </a:solidFill>
                <a:prstDash val="solid"/>
              </a:ln>
            </a:endParaRPr>
          </a:p>
        </p:txBody>
      </p:sp>
      <p:sp>
        <p:nvSpPr>
          <p:cNvPr id="4" name="Rectangle 3"/>
          <p:cNvSpPr/>
          <p:nvPr/>
        </p:nvSpPr>
        <p:spPr>
          <a:xfrm>
            <a:off x="428917" y="958270"/>
            <a:ext cx="2060179" cy="584775"/>
          </a:xfrm>
          <a:prstGeom prst="rect">
            <a:avLst/>
          </a:prstGeom>
          <a:noFill/>
        </p:spPr>
        <p:txBody>
          <a:bodyPr wrap="none" lIns="91440" tIns="45720" rIns="91440" bIns="45720">
            <a:spAutoFit/>
          </a:bodyPr>
          <a:lstStyle/>
          <a:p>
            <a:pPr algn="ctr"/>
            <a:r>
              <a:rPr lang="en-US" sz="3200" b="1" cap="none" spc="0" dirty="0" smtClean="0">
                <a:ln w="10541" cmpd="sng">
                  <a:solidFill>
                    <a:schemeClr val="accent1">
                      <a:shade val="88000"/>
                      <a:satMod val="110000"/>
                    </a:schemeClr>
                  </a:solidFill>
                  <a:prstDash val="solid"/>
                </a:ln>
                <a:solidFill>
                  <a:schemeClr val="accent5">
                    <a:lumMod val="75000"/>
                  </a:schemeClr>
                </a:solidFill>
                <a:effectLst/>
              </a:rPr>
              <a:t>Main Ideas</a:t>
            </a:r>
            <a:endParaRPr lang="en-US" sz="3200" b="1" cap="none" spc="0" dirty="0">
              <a:ln w="10541" cmpd="sng">
                <a:solidFill>
                  <a:schemeClr val="accent1">
                    <a:shade val="88000"/>
                    <a:satMod val="110000"/>
                  </a:schemeClr>
                </a:solidFill>
                <a:prstDash val="solid"/>
              </a:ln>
              <a:solidFill>
                <a:schemeClr val="accent5">
                  <a:lumMod val="75000"/>
                </a:schemeClr>
              </a:solidFill>
              <a:effectLst/>
            </a:endParaRPr>
          </a:p>
        </p:txBody>
      </p:sp>
      <p:sp>
        <p:nvSpPr>
          <p:cNvPr id="5" name="Rectangle 4"/>
          <p:cNvSpPr/>
          <p:nvPr/>
        </p:nvSpPr>
        <p:spPr>
          <a:xfrm>
            <a:off x="107086" y="1814653"/>
            <a:ext cx="8929829" cy="4524315"/>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marL="342900" indent="-342900" algn="just">
              <a:lnSpc>
                <a:spcPct val="150000"/>
              </a:lnSpc>
              <a:buFont typeface="Wingdings" pitchFamily="2" charset="2"/>
              <a:buChar char="§"/>
            </a:pPr>
            <a:r>
              <a:rPr lang="en-US" sz="2400" b="1" dirty="0" smtClean="0">
                <a:ln w="10541" cmpd="sng">
                  <a:solidFill>
                    <a:srgbClr val="7D7D7D">
                      <a:tint val="100000"/>
                      <a:shade val="100000"/>
                      <a:satMod val="110000"/>
                    </a:srgbClr>
                  </a:solidFill>
                  <a:prstDash val="solid"/>
                </a:ln>
                <a:solidFill>
                  <a:srgbClr val="FF0000"/>
                </a:solidFill>
              </a:rPr>
              <a:t>By fieldwork stratify training  areas or homogeneous regions and provide  topographic normalization of </a:t>
            </a:r>
            <a:r>
              <a:rPr lang="en-US" sz="2400" b="1" dirty="0" err="1" smtClean="0">
                <a:ln w="10541" cmpd="sng">
                  <a:solidFill>
                    <a:srgbClr val="7D7D7D">
                      <a:tint val="100000"/>
                      <a:shade val="100000"/>
                      <a:satMod val="110000"/>
                    </a:srgbClr>
                  </a:solidFill>
                  <a:prstDash val="solid"/>
                </a:ln>
                <a:solidFill>
                  <a:srgbClr val="FF0000"/>
                </a:solidFill>
              </a:rPr>
              <a:t>landsat</a:t>
            </a:r>
            <a:r>
              <a:rPr lang="en-US" sz="2400" b="1" dirty="0" smtClean="0">
                <a:ln w="10541" cmpd="sng">
                  <a:solidFill>
                    <a:srgbClr val="7D7D7D">
                      <a:tint val="100000"/>
                      <a:shade val="100000"/>
                      <a:satMod val="110000"/>
                    </a:srgbClr>
                  </a:solidFill>
                  <a:prstDash val="solid"/>
                </a:ln>
                <a:solidFill>
                  <a:srgbClr val="FF0000"/>
                </a:solidFill>
              </a:rPr>
              <a:t> TM digital imagery.</a:t>
            </a:r>
          </a:p>
          <a:p>
            <a:pPr marL="342900" indent="-342900" algn="just">
              <a:lnSpc>
                <a:spcPct val="150000"/>
              </a:lnSpc>
              <a:buFont typeface="Wingdings" pitchFamily="2" charset="2"/>
              <a:buChar char="§"/>
            </a:pPr>
            <a:r>
              <a:rPr lang="en-US"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hydrology tools in Arc GIS provide a method to describe  the physical characteristics of a surface.</a:t>
            </a:r>
          </a:p>
          <a:p>
            <a:pPr marL="342900" indent="-342900" algn="just">
              <a:lnSpc>
                <a:spcPct val="150000"/>
              </a:lnSpc>
              <a:buFont typeface="Wingdings" pitchFamily="2" charset="2"/>
              <a:buChar char="§"/>
            </a:pPr>
            <a:r>
              <a:rPr lang="en-US" sz="2400" b="1" dirty="0" smtClean="0">
                <a:ln w="10541" cmpd="sng">
                  <a:solidFill>
                    <a:srgbClr val="7D7D7D">
                      <a:tint val="100000"/>
                      <a:shade val="100000"/>
                      <a:satMod val="110000"/>
                    </a:srgbClr>
                  </a:solidFill>
                  <a:prstDash val="solid"/>
                </a:ln>
                <a:solidFill>
                  <a:srgbClr val="FF0000"/>
                </a:solidFill>
              </a:rPr>
              <a:t>Using DEM model as input , topographic map was constructed and the drainage system delineated, drainage water flow was directed towards the Ismailia canal, it can be considered as the main source of water logging due to rainfall in winter.</a:t>
            </a:r>
            <a:endParaRPr lang="en-US" sz="2400" b="1" dirty="0">
              <a:ln w="10541" cmpd="sng">
                <a:solidFill>
                  <a:srgbClr val="7D7D7D">
                    <a:tint val="100000"/>
                    <a:shade val="100000"/>
                    <a:satMod val="110000"/>
                  </a:srgbClr>
                </a:solidFill>
                <a:prstDash val="solid"/>
              </a:ln>
              <a:solidFill>
                <a:srgbClr val="FF0000"/>
              </a:solidFill>
            </a:endParaRPr>
          </a:p>
        </p:txBody>
      </p:sp>
    </p:spTree>
    <p:extLst>
      <p:ext uri="{BB962C8B-B14F-4D97-AF65-F5344CB8AC3E}">
        <p14:creationId xmlns:p14="http://schemas.microsoft.com/office/powerpoint/2010/main" val="3492545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628</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56</cp:revision>
  <dcterms:created xsi:type="dcterms:W3CDTF">2020-03-27T06:16:10Z</dcterms:created>
  <dcterms:modified xsi:type="dcterms:W3CDTF">2020-04-04T10:03:08Z</dcterms:modified>
</cp:coreProperties>
</file>